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Sora SemiBold"/>
      <p:regular r:id="rId28"/>
      <p:bold r:id="rId29"/>
    </p:embeddedFont>
    <p:embeddedFont>
      <p:font typeface="Work Sans Medium"/>
      <p:regular r:id="rId30"/>
      <p:bold r:id="rId31"/>
      <p:italic r:id="rId32"/>
      <p:boldItalic r:id="rId33"/>
    </p:embeddedFont>
    <p:embeddedFont>
      <p:font typeface="Work Sans"/>
      <p:regular r:id="rId34"/>
      <p:bold r:id="rId35"/>
      <p:italic r:id="rId36"/>
      <p:boldItalic r:id="rId37"/>
    </p:embeddedFont>
    <p:embeddedFont>
      <p:font typeface="Sora ExtraBold"/>
      <p:bold r:id="rId38"/>
    </p:embeddedFont>
    <p:embeddedFont>
      <p:font typeface="Sora"/>
      <p:regular r:id="rId39"/>
      <p:bold r:id="rId40"/>
    </p:embeddedFont>
    <p:embeddedFont>
      <p:font typeface="Sora Medium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24">
          <p15:clr>
            <a:srgbClr val="9AA0A6"/>
          </p15:clr>
        </p15:guide>
        <p15:guide id="4" orient="horz" pos="1020">
          <p15:clr>
            <a:srgbClr val="9AA0A6"/>
          </p15:clr>
        </p15:guide>
        <p15:guide id="5" pos="59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24" orient="horz"/>
        <p:guide pos="1020" orient="horz"/>
        <p:guide pos="59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ra-bold.fntdata"/><Relationship Id="rId20" Type="http://schemas.openxmlformats.org/officeDocument/2006/relationships/slide" Target="slides/slide15.xml"/><Relationship Id="rId42" Type="http://schemas.openxmlformats.org/officeDocument/2006/relationships/font" Target="fonts/SoraMedium-bold.fntdata"/><Relationship Id="rId41" Type="http://schemas.openxmlformats.org/officeDocument/2006/relationships/font" Target="fonts/SoraMedium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raSemiBol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ra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Medium-bold.fntdata"/><Relationship Id="rId30" Type="http://schemas.openxmlformats.org/officeDocument/2006/relationships/font" Target="fonts/WorkSa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WorkSa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WorkSansMedium-italic.fntdata"/><Relationship Id="rId13" Type="http://schemas.openxmlformats.org/officeDocument/2006/relationships/slide" Target="slides/slide8.xml"/><Relationship Id="rId35" Type="http://schemas.openxmlformats.org/officeDocument/2006/relationships/font" Target="fonts/WorkSans-bold.fntdata"/><Relationship Id="rId12" Type="http://schemas.openxmlformats.org/officeDocument/2006/relationships/slide" Target="slides/slide7.xml"/><Relationship Id="rId34" Type="http://schemas.openxmlformats.org/officeDocument/2006/relationships/font" Target="fonts/WorkSans-regular.fntdata"/><Relationship Id="rId15" Type="http://schemas.openxmlformats.org/officeDocument/2006/relationships/slide" Target="slides/slide10.xml"/><Relationship Id="rId37" Type="http://schemas.openxmlformats.org/officeDocument/2006/relationships/font" Target="fonts/WorkSans-boldItalic.fntdata"/><Relationship Id="rId14" Type="http://schemas.openxmlformats.org/officeDocument/2006/relationships/slide" Target="slides/slide9.xml"/><Relationship Id="rId36" Type="http://schemas.openxmlformats.org/officeDocument/2006/relationships/font" Target="fonts/WorkSans-italic.fntdata"/><Relationship Id="rId17" Type="http://schemas.openxmlformats.org/officeDocument/2006/relationships/slide" Target="slides/slide12.xml"/><Relationship Id="rId39" Type="http://schemas.openxmlformats.org/officeDocument/2006/relationships/font" Target="fonts/Sora-regular.fntdata"/><Relationship Id="rId16" Type="http://schemas.openxmlformats.org/officeDocument/2006/relationships/slide" Target="slides/slide11.xml"/><Relationship Id="rId38" Type="http://schemas.openxmlformats.org/officeDocument/2006/relationships/font" Target="fonts/Sora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mt.mx/archivos/Publicaciones/PublicacionTecnica/pt406.pdf" TargetMode="External"/><Relationship Id="rId3" Type="http://schemas.openxmlformats.org/officeDocument/2006/relationships/hyperlink" Target="https://www.redalyc.org/journal/5055/505557450002/html/" TargetMode="External"/><Relationship Id="rId4" Type="http://schemas.openxmlformats.org/officeDocument/2006/relationships/hyperlink" Target="https://netflixtechblog.com/supporting-content-decision-makers-with-machine-learning-995b7b76006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280998e4b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280998e4b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7d46cec14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7d46cec14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f280998e4b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f280998e4b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f280998e4b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f280998e4b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f280998e4b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f280998e4b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7d46cec14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7d46cec14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7d46cec14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7d46cec14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7d46cec14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7d46cec14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7d46cec14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7d46cec14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f280998e4b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f280998e4b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f280998e4b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f280998e4b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280998e4b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280998e4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7d46cec149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7d46cec14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f280998e4b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f280998e4b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f280998e4b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f280998e4b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7c2f5f8ae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7c2f5f8ae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7c2f5f8ae8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7c2f5f8ae8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f280998e4b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f280998e4b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7d46cec14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7d46cec14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7d46cec14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7d46cec14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https://www.imt.mx/archivos/Publicaciones/PublicacionTecnica/pt406.pdf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https://www.redalyc.org/journal/5055/505557450002/html/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https://netflixtechblog.com/supporting-content-decision-makers-with-machine-learning-995b7b76006f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7d46cec14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7d46cec1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7d46cec14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7d46cec14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gif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" type="title">
  <p:cSld name="TITLE">
    <p:bg>
      <p:bgPr>
        <a:solidFill>
          <a:srgbClr val="0D172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24275" y="125357"/>
            <a:ext cx="548700" cy="548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024275" y="1444538"/>
            <a:ext cx="548700" cy="5487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024275" y="784959"/>
            <a:ext cx="548700" cy="548700"/>
          </a:xfrm>
          <a:prstGeom prst="ellipse">
            <a:avLst/>
          </a:prstGeom>
          <a:solidFill>
            <a:srgbClr val="0D17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024275" y="2072150"/>
            <a:ext cx="548700" cy="548700"/>
          </a:xfrm>
          <a:prstGeom prst="ellipse">
            <a:avLst/>
          </a:prstGeom>
          <a:solidFill>
            <a:srgbClr val="3D5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024275" y="2699743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" y="-42375"/>
            <a:ext cx="9143997" cy="51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250" y="565250"/>
            <a:ext cx="1676948" cy="46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0" l="13534" r="22742" t="0"/>
          <a:stretch/>
        </p:blipFill>
        <p:spPr>
          <a:xfrm>
            <a:off x="422275" y="484896"/>
            <a:ext cx="3550465" cy="47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6130" l="44154" r="13688" t="14460"/>
          <a:stretch/>
        </p:blipFill>
        <p:spPr>
          <a:xfrm>
            <a:off x="2013752" y="1207290"/>
            <a:ext cx="3938498" cy="49460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589775" y="1604975"/>
            <a:ext cx="28500" cy="358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 rot="-5400000">
            <a:off x="-276725" y="580425"/>
            <a:ext cx="15297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2" type="ctrTitle"/>
          </p:nvPr>
        </p:nvSpPr>
        <p:spPr>
          <a:xfrm>
            <a:off x="5169200" y="1716975"/>
            <a:ext cx="20412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None/>
              <a:defRPr sz="1800">
                <a:solidFill>
                  <a:srgbClr val="CC00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None/>
              <a:defRPr sz="1200">
                <a:solidFill>
                  <a:srgbClr val="CC00CC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ctrTitle"/>
          </p:nvPr>
        </p:nvSpPr>
        <p:spPr>
          <a:xfrm>
            <a:off x="5169200" y="1924875"/>
            <a:ext cx="33606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"/>
          <p:cNvSpPr/>
          <p:nvPr/>
        </p:nvSpPr>
        <p:spPr>
          <a:xfrm rot="-5400000">
            <a:off x="7247975" y="1314988"/>
            <a:ext cx="28500" cy="3944400"/>
          </a:xfrm>
          <a:prstGeom prst="rect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 txBox="1"/>
          <p:nvPr>
            <p:ph idx="4" type="ctrTitle"/>
          </p:nvPr>
        </p:nvSpPr>
        <p:spPr>
          <a:xfrm>
            <a:off x="5169200" y="3256950"/>
            <a:ext cx="32577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0125" y="4213000"/>
            <a:ext cx="3781023" cy="50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9">
          <p15:clr>
            <a:srgbClr val="FA7B17"/>
          </p15:clr>
        </p15:guide>
        <p15:guide id="2" orient="horz" pos="1302">
          <p15:clr>
            <a:srgbClr val="FA7B17"/>
          </p15:clr>
        </p15:guide>
        <p15:guide id="3" orient="horz" pos="2046">
          <p15:clr>
            <a:srgbClr val="FA7B17"/>
          </p15:clr>
        </p15:guide>
        <p15:guide id="4" pos="5588">
          <p15:clr>
            <a:srgbClr val="FA7B17"/>
          </p15:clr>
        </p15:guide>
        <p15:guide id="5" pos="3301">
          <p15:clr>
            <a:srgbClr val="FA7B17"/>
          </p15:clr>
        </p15:guide>
        <p15:guide id="6" pos="4575">
          <p15:clr>
            <a:srgbClr val="FA7B17"/>
          </p15:clr>
        </p15:guide>
        <p15:guide id="7" orient="horz" pos="356">
          <p15:clr>
            <a:srgbClr val="FA7B17"/>
          </p15:clr>
        </p15:guide>
        <p15:guide id="8" orient="horz" pos="667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CUSTOM_2_1_1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s" sz="12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2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36" name="Google Shape;236;p11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237" name="Google Shape;237;p11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11"/>
          <p:cNvSpPr/>
          <p:nvPr/>
        </p:nvSpPr>
        <p:spPr>
          <a:xfrm>
            <a:off x="-2840427" y="-1134864"/>
            <a:ext cx="6671400" cy="66714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1"/>
          <p:cNvPicPr preferRelativeResize="0"/>
          <p:nvPr/>
        </p:nvPicPr>
        <p:blipFill rotWithShape="1">
          <a:blip r:embed="rId2">
            <a:alphaModFix/>
          </a:blip>
          <a:srcRect b="13133" l="15682" r="10793" t="14387"/>
          <a:stretch/>
        </p:blipFill>
        <p:spPr>
          <a:xfrm rot="-1182083">
            <a:off x="555865" y="561116"/>
            <a:ext cx="4016441" cy="395956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1"/>
          <p:cNvSpPr txBox="1"/>
          <p:nvPr/>
        </p:nvSpPr>
        <p:spPr>
          <a:xfrm>
            <a:off x="5015897" y="1948514"/>
            <a:ext cx="36333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b="1" i="0" lang="es" sz="7200" u="none" cap="none" strike="noStrike">
                <a:solidFill>
                  <a:srgbClr val="162031"/>
                </a:solidFill>
                <a:latin typeface="Sora"/>
                <a:ea typeface="Sora"/>
                <a:cs typeface="Sora"/>
                <a:sym typeface="Sora"/>
              </a:rPr>
              <a:t>Break</a:t>
            </a:r>
            <a:endParaRPr b="1" i="0" sz="7200" u="none" cap="none" strike="noStrike">
              <a:solidFill>
                <a:srgbClr val="16203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43" name="Google Shape;2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1"/>
          <p:cNvSpPr txBox="1"/>
          <p:nvPr>
            <p:ph type="title"/>
          </p:nvPr>
        </p:nvSpPr>
        <p:spPr>
          <a:xfrm>
            <a:off x="5093250" y="2926625"/>
            <a:ext cx="27552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400"/>
              <a:buFont typeface="Work Sans Medium"/>
              <a:buNone/>
              <a:defRPr b="0" sz="14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b="0" sz="12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b="0" sz="12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b="0" sz="12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b="0" sz="12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b="0" sz="12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b="0" sz="12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b="0" sz="12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200"/>
              <a:buFont typeface="Work Sans Medium"/>
              <a:buNone/>
              <a:defRPr b="0" sz="12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ily">
  <p:cSld name="CUSTOM_2_1_1_1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s" sz="12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2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47" name="Google Shape;247;p12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248" name="Google Shape;248;p12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1" name="Google Shape;25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2"/>
          <p:cNvSpPr/>
          <p:nvPr/>
        </p:nvSpPr>
        <p:spPr>
          <a:xfrm>
            <a:off x="-5587261" y="-1799546"/>
            <a:ext cx="8895000" cy="8895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95363" y="-892451"/>
            <a:ext cx="6436449" cy="643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2"/>
          <p:cNvSpPr txBox="1"/>
          <p:nvPr/>
        </p:nvSpPr>
        <p:spPr>
          <a:xfrm>
            <a:off x="4088800" y="1760069"/>
            <a:ext cx="5219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0"/>
              <a:buFont typeface="Arial"/>
              <a:buNone/>
            </a:pPr>
            <a:r>
              <a:rPr b="1" i="0" lang="es" sz="10500" u="none" cap="none" strike="noStrike">
                <a:solidFill>
                  <a:srgbClr val="162031"/>
                </a:solidFill>
                <a:latin typeface="Sora"/>
                <a:ea typeface="Sora"/>
                <a:cs typeface="Sora"/>
                <a:sym typeface="Sora"/>
              </a:rPr>
              <a:t>Daily</a:t>
            </a:r>
            <a:endParaRPr b="1" i="0" sz="10500" u="none" cap="none" strike="noStrike">
              <a:solidFill>
                <a:srgbClr val="16203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5" name="Google Shape;255;p12"/>
          <p:cNvSpPr txBox="1"/>
          <p:nvPr/>
        </p:nvSpPr>
        <p:spPr>
          <a:xfrm>
            <a:off x="4279300" y="3119432"/>
            <a:ext cx="44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Pongámonos al día</a:t>
            </a:r>
            <a:endParaRPr b="0" i="0" sz="2000" u="none" cap="none" strike="noStrike">
              <a:solidFill>
                <a:srgbClr val="CC00C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rooms">
  <p:cSld name="TITLE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8" name="Google Shape;258;p13"/>
          <p:cNvPicPr preferRelativeResize="0"/>
          <p:nvPr/>
        </p:nvPicPr>
        <p:blipFill rotWithShape="1">
          <a:blip r:embed="rId2">
            <a:alphaModFix/>
          </a:blip>
          <a:srcRect b="7475" l="7518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/>
          <p:nvPr/>
        </p:nvSpPr>
        <p:spPr>
          <a:xfrm>
            <a:off x="0" y="0"/>
            <a:ext cx="9144000" cy="5150100"/>
          </a:xfrm>
          <a:prstGeom prst="rect">
            <a:avLst/>
          </a:prstGeom>
          <a:gradFill>
            <a:gsLst>
              <a:gs pos="0">
                <a:srgbClr val="CC00CC">
                  <a:alpha val="77254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rot="3226702">
            <a:off x="-2838965" y="-3768335"/>
            <a:ext cx="7774278" cy="7679170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1305050" y="-2770828"/>
            <a:ext cx="7548300" cy="73011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3"/>
          <p:cNvSpPr/>
          <p:nvPr/>
        </p:nvSpPr>
        <p:spPr>
          <a:xfrm>
            <a:off x="5065853" y="2244825"/>
            <a:ext cx="1879815" cy="3457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Breakout</a:t>
            </a:r>
          </a:p>
        </p:txBody>
      </p:sp>
      <p:sp>
        <p:nvSpPr>
          <p:cNvPr id="263" name="Google Shape;263;p13"/>
          <p:cNvSpPr/>
          <p:nvPr/>
        </p:nvSpPr>
        <p:spPr>
          <a:xfrm>
            <a:off x="5065853" y="2685189"/>
            <a:ext cx="2617235" cy="4973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rooms</a:t>
            </a:r>
          </a:p>
        </p:txBody>
      </p:sp>
      <p:sp>
        <p:nvSpPr>
          <p:cNvPr id="264" name="Google Shape;264;p13"/>
          <p:cNvSpPr/>
          <p:nvPr/>
        </p:nvSpPr>
        <p:spPr>
          <a:xfrm>
            <a:off x="5065850" y="3277107"/>
            <a:ext cx="2192686" cy="2576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Sora;500"/>
              </a:rPr>
              <a:t>¡Manos a la obra!</a:t>
            </a:r>
          </a:p>
        </p:txBody>
      </p:sp>
      <p:pic>
        <p:nvPicPr>
          <p:cNvPr id="265" name="Google Shape;2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ement">
  <p:cSld name="TITLE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/>
          <p:nvPr/>
        </p:nvSpPr>
        <p:spPr>
          <a:xfrm>
            <a:off x="443050" y="526299"/>
            <a:ext cx="4433700" cy="44337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2502425" y="-125"/>
            <a:ext cx="3479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1822225" y="736050"/>
            <a:ext cx="1835700" cy="1835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s" sz="12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2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71" name="Google Shape;271;p14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272" name="Google Shape;272;p14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5" name="Google Shape;2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pedida">
  <p:cSld name="CUSTOM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5"/>
          <p:cNvPicPr preferRelativeResize="0"/>
          <p:nvPr/>
        </p:nvPicPr>
        <p:blipFill rotWithShape="1">
          <a:blip r:embed="rId2">
            <a:alphaModFix/>
          </a:blip>
          <a:srcRect b="21875" l="0" r="0" t="21875"/>
          <a:stretch/>
        </p:blipFill>
        <p:spPr>
          <a:xfrm>
            <a:off x="0" y="-25"/>
            <a:ext cx="91440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278" name="Google Shape;278;p15"/>
          <p:cNvSpPr/>
          <p:nvPr/>
        </p:nvSpPr>
        <p:spPr>
          <a:xfrm>
            <a:off x="150" y="-4200"/>
            <a:ext cx="9143700" cy="5151900"/>
          </a:xfrm>
          <a:prstGeom prst="rect">
            <a:avLst/>
          </a:prstGeom>
          <a:gradFill>
            <a:gsLst>
              <a:gs pos="0">
                <a:srgbClr val="CC00CC"/>
              </a:gs>
              <a:gs pos="41000">
                <a:srgbClr val="CC00CC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5"/>
          <p:cNvSpPr/>
          <p:nvPr/>
        </p:nvSpPr>
        <p:spPr>
          <a:xfrm rot="10800000">
            <a:off x="150" y="-4200"/>
            <a:ext cx="9143700" cy="5151900"/>
          </a:xfrm>
          <a:prstGeom prst="rect">
            <a:avLst/>
          </a:prstGeom>
          <a:gradFill>
            <a:gsLst>
              <a:gs pos="0">
                <a:srgbClr val="004987"/>
              </a:gs>
              <a:gs pos="18000">
                <a:srgbClr val="004987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2895600" y="2386675"/>
            <a:ext cx="355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b="1" lang="es" sz="4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¡Nos vemos!</a:t>
            </a:r>
            <a:endParaRPr b="1" i="0" sz="4100" u="none" cap="none" strike="noStrik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2895600" y="2989975"/>
            <a:ext cx="355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7200"/>
              <a:buFont typeface="Sora"/>
              <a:buNone/>
            </a:pPr>
            <a:r>
              <a:rPr lang="es" sz="2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Excelente fin de semana</a:t>
            </a:r>
            <a:endParaRPr i="0" sz="2100" u="none" cap="none" strike="noStrik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82" name="Google Shape;2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5"/>
          <p:cNvSpPr txBox="1"/>
          <p:nvPr/>
        </p:nvSpPr>
        <p:spPr>
          <a:xfrm>
            <a:off x="839875" y="4545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s" sz="12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200" u="none" cap="none" strike="noStrik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84" name="Google Shape;284;p15"/>
          <p:cNvGrpSpPr/>
          <p:nvPr/>
        </p:nvGrpSpPr>
        <p:grpSpPr>
          <a:xfrm>
            <a:off x="405362" y="408381"/>
            <a:ext cx="427701" cy="461706"/>
            <a:chOff x="3398625" y="2806025"/>
            <a:chExt cx="521650" cy="563125"/>
          </a:xfrm>
        </p:grpSpPr>
        <p:sp>
          <p:nvSpPr>
            <p:cNvPr id="285" name="Google Shape;285;p15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Vacia" type="blank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92" name="Google Shape;2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" name="Google Shape;2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mentos">
  <p:cSld name="CUSTOM_1">
    <p:bg>
      <p:bgPr>
        <a:solidFill>
          <a:srgbClr val="0D1724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4108344" y="1850000"/>
            <a:ext cx="1123800" cy="1531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1135375" y="1850000"/>
            <a:ext cx="1123800" cy="1531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2597878" y="1850000"/>
            <a:ext cx="1123800" cy="1531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5660572" y="1850000"/>
            <a:ext cx="1123800" cy="1531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7096700" y="1850000"/>
            <a:ext cx="1123800" cy="1531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957544" y="887019"/>
            <a:ext cx="1205534" cy="1258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Sora"/>
              </a:rPr>
              <a:t>IMPORTANTES</a:t>
            </a:r>
          </a:p>
        </p:txBody>
      </p:sp>
      <p:sp>
        <p:nvSpPr>
          <p:cNvPr id="35" name="Google Shape;35;p3"/>
          <p:cNvSpPr/>
          <p:nvPr/>
        </p:nvSpPr>
        <p:spPr>
          <a:xfrm>
            <a:off x="1202251" y="606975"/>
            <a:ext cx="1960821" cy="2390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MOMENTOS</a:t>
            </a:r>
          </a:p>
        </p:txBody>
      </p:sp>
      <p:sp>
        <p:nvSpPr>
          <p:cNvPr id="36" name="Google Shape;36;p3"/>
          <p:cNvSpPr/>
          <p:nvPr/>
        </p:nvSpPr>
        <p:spPr>
          <a:xfrm>
            <a:off x="0" y="902950"/>
            <a:ext cx="1866900" cy="125700"/>
          </a:xfrm>
          <a:prstGeom prst="rect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CC"/>
              </a:solidFill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938722" y="3507700"/>
            <a:ext cx="15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Tiempo de p</a:t>
            </a:r>
            <a:r>
              <a:rPr b="0" i="0" lang="es" sz="9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articipemos</a:t>
            </a:r>
            <a:endParaRPr b="0" i="0" sz="9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2520325" y="3438400"/>
            <a:ext cx="127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9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Iniciamos </a:t>
            </a:r>
            <a:endParaRPr b="0" i="0" sz="9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9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y finalizamos </a:t>
            </a:r>
            <a:endParaRPr b="0" i="0" sz="9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9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a tiempo</a:t>
            </a:r>
            <a:endParaRPr b="0" i="0" sz="9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3809702" y="3438400"/>
            <a:ext cx="1677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Escuchemos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opiniones,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micrófonos en off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5526175" y="3438400"/>
            <a:ext cx="1392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9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Mantengamos </a:t>
            </a:r>
            <a:endParaRPr b="0" i="0" sz="9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9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nuestra cámara </a:t>
            </a:r>
            <a:endParaRPr b="0" i="0" sz="9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9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encendida</a:t>
            </a:r>
            <a:endParaRPr b="0" i="0" sz="9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6834644" y="3507700"/>
            <a:ext cx="164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Ponte a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9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prueba</a:t>
            </a:r>
            <a:endParaRPr sz="9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5983375" y="6069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s" sz="12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200" u="none" cap="none" strike="noStrik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43" name="Google Shape;43;p3"/>
          <p:cNvGrpSpPr/>
          <p:nvPr/>
        </p:nvGrpSpPr>
        <p:grpSpPr>
          <a:xfrm>
            <a:off x="8482562" y="560781"/>
            <a:ext cx="427701" cy="461706"/>
            <a:chOff x="3398625" y="2806025"/>
            <a:chExt cx="521650" cy="563125"/>
          </a:xfrm>
        </p:grpSpPr>
        <p:sp>
          <p:nvSpPr>
            <p:cNvPr id="44" name="Google Shape;44;p3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3"/>
          <p:cNvGrpSpPr/>
          <p:nvPr/>
        </p:nvGrpSpPr>
        <p:grpSpPr>
          <a:xfrm>
            <a:off x="1328668" y="2258541"/>
            <a:ext cx="665350" cy="711526"/>
            <a:chOff x="729025" y="4159875"/>
            <a:chExt cx="624800" cy="668100"/>
          </a:xfrm>
        </p:grpSpPr>
        <p:sp>
          <p:nvSpPr>
            <p:cNvPr id="48" name="Google Shape;48;p3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2863181" y="2229240"/>
            <a:ext cx="593185" cy="770131"/>
            <a:chOff x="2212100" y="4204750"/>
            <a:chExt cx="478800" cy="621625"/>
          </a:xfrm>
        </p:grpSpPr>
        <p:sp>
          <p:nvSpPr>
            <p:cNvPr id="55" name="Google Shape;55;p3"/>
            <p:cNvSpPr/>
            <p:nvPr/>
          </p:nvSpPr>
          <p:spPr>
            <a:xfrm>
              <a:off x="2212100" y="4347575"/>
              <a:ext cx="478800" cy="478800"/>
            </a:xfrm>
            <a:custGeom>
              <a:rect b="b" l="l" r="r" t="t"/>
              <a:pathLst>
                <a:path extrusionOk="0" h="19152" w="19152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265150" y="4400625"/>
              <a:ext cx="372700" cy="372725"/>
            </a:xfrm>
            <a:custGeom>
              <a:rect b="b" l="l" r="r" t="t"/>
              <a:pathLst>
                <a:path extrusionOk="0" h="14909" w="14908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354450" y="4204750"/>
              <a:ext cx="181625" cy="119275"/>
            </a:xfrm>
            <a:custGeom>
              <a:rect b="b" l="l" r="r" t="t"/>
              <a:pathLst>
                <a:path extrusionOk="0" h="4771" w="7265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436300" y="4500825"/>
              <a:ext cx="30400" cy="121750"/>
            </a:xfrm>
            <a:custGeom>
              <a:rect b="b" l="l" r="r" t="t"/>
              <a:pathLst>
                <a:path extrusionOk="0" h="4870" w="1216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438100" y="4592400"/>
              <a:ext cx="89800" cy="30175"/>
            </a:xfrm>
            <a:custGeom>
              <a:rect b="b" l="l" r="r" t="t"/>
              <a:pathLst>
                <a:path extrusionOk="0" h="1207" w="3592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>
            <a:off x="4373495" y="2233616"/>
            <a:ext cx="593207" cy="792782"/>
            <a:chOff x="3636450" y="4208100"/>
            <a:chExt cx="444350" cy="593800"/>
          </a:xfrm>
        </p:grpSpPr>
        <p:sp>
          <p:nvSpPr>
            <p:cNvPr id="61" name="Google Shape;61;p3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3"/>
          <p:cNvGrpSpPr/>
          <p:nvPr/>
        </p:nvGrpSpPr>
        <p:grpSpPr>
          <a:xfrm>
            <a:off x="5790216" y="2274257"/>
            <a:ext cx="874676" cy="711494"/>
            <a:chOff x="2470650" y="2582625"/>
            <a:chExt cx="700525" cy="569925"/>
          </a:xfrm>
        </p:grpSpPr>
        <p:sp>
          <p:nvSpPr>
            <p:cNvPr id="66" name="Google Shape;66;p3"/>
            <p:cNvSpPr/>
            <p:nvPr/>
          </p:nvSpPr>
          <p:spPr>
            <a:xfrm>
              <a:off x="3103375" y="2747650"/>
              <a:ext cx="67800" cy="67800"/>
            </a:xfrm>
            <a:custGeom>
              <a:rect b="b" l="l" r="r" t="t"/>
              <a:pathLst>
                <a:path extrusionOk="0" h="2712" w="2712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470650" y="2582625"/>
              <a:ext cx="681700" cy="569925"/>
            </a:xfrm>
            <a:custGeom>
              <a:rect b="b" l="l" r="r" t="t"/>
              <a:pathLst>
                <a:path extrusionOk="0" h="22797" w="27268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732025" y="2734950"/>
              <a:ext cx="160750" cy="161000"/>
            </a:xfrm>
            <a:custGeom>
              <a:rect b="b" l="l" r="r" t="t"/>
              <a:pathLst>
                <a:path extrusionOk="0" h="6440" w="643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687150" y="2870075"/>
              <a:ext cx="254150" cy="141925"/>
            </a:xfrm>
            <a:custGeom>
              <a:rect b="b" l="l" r="r" t="t"/>
              <a:pathLst>
                <a:path extrusionOk="0" h="5677" w="10166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26400" y="2773275"/>
              <a:ext cx="102250" cy="102475"/>
            </a:xfrm>
            <a:custGeom>
              <a:rect b="b" l="l" r="r" t="t"/>
              <a:pathLst>
                <a:path extrusionOk="0" h="4099" w="409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599650" y="2853975"/>
              <a:ext cx="152575" cy="91150"/>
            </a:xfrm>
            <a:custGeom>
              <a:rect b="b" l="l" r="r" t="t"/>
              <a:pathLst>
                <a:path extrusionOk="0" h="3646" w="6103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897525" y="2773275"/>
              <a:ext cx="102275" cy="102475"/>
            </a:xfrm>
            <a:custGeom>
              <a:rect b="b" l="l" r="r" t="t"/>
              <a:pathLst>
                <a:path extrusionOk="0" h="4099" w="4091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877350" y="2853975"/>
              <a:ext cx="151225" cy="91150"/>
            </a:xfrm>
            <a:custGeom>
              <a:rect b="b" l="l" r="r" t="t"/>
              <a:pathLst>
                <a:path extrusionOk="0" h="3646" w="6049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7298484" y="2286237"/>
            <a:ext cx="720238" cy="660317"/>
            <a:chOff x="7334172" y="2286237"/>
            <a:chExt cx="720238" cy="660317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rect b="b" l="l" r="r" t="t"/>
                <a:pathLst>
                  <a:path extrusionOk="0" h="526" w="674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rect b="b" l="l" r="r" t="t"/>
                <a:pathLst>
                  <a:path extrusionOk="0" h="979" w="782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rect b="b" l="l" r="r" t="t"/>
                <a:pathLst>
                  <a:path extrusionOk="0" h="562" w="921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rect b="b" l="l" r="r" t="t"/>
                <a:pathLst>
                  <a:path extrusionOk="0" h="562" w="225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rect b="b" l="l" r="r" t="t"/>
                <a:pathLst>
                  <a:path extrusionOk="0" h="224" w="2691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rect b="b" l="l" r="r" t="t"/>
                <a:pathLst>
                  <a:path extrusionOk="0" h="1794" w="2244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648">
          <p15:clr>
            <a:srgbClr val="FA7B17"/>
          </p15:clr>
        </p15:guide>
        <p15:guide id="2" orient="horz" pos="382">
          <p15:clr>
            <a:srgbClr val="FA7B17"/>
          </p15:clr>
        </p15:guide>
        <p15:guide id="3" pos="179">
          <p15:clr>
            <a:srgbClr val="FA7B17"/>
          </p15:clr>
        </p15:guide>
        <p15:guide id="4" pos="5588">
          <p15:clr>
            <a:srgbClr val="FA7B17"/>
          </p15:clr>
        </p15:guide>
        <p15:guide id="5" orient="horz" pos="3061">
          <p15:clr>
            <a:srgbClr val="FA7B17"/>
          </p15:clr>
        </p15:guide>
        <p15:guide id="6" orient="horz" pos="1433">
          <p15:clr>
            <a:srgbClr val="FA7B17"/>
          </p15:clr>
        </p15:guide>
        <p15:guide id="7" orient="horz" pos="188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ia">
  <p:cSld name="TITLE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8" name="Google Shape;8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 txBox="1"/>
          <p:nvPr/>
        </p:nvSpPr>
        <p:spPr>
          <a:xfrm>
            <a:off x="5983375" y="3783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s" sz="12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2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90" name="Google Shape;90;p4"/>
          <p:cNvGrpSpPr/>
          <p:nvPr/>
        </p:nvGrpSpPr>
        <p:grpSpPr>
          <a:xfrm>
            <a:off x="8482562" y="332181"/>
            <a:ext cx="427701" cy="461706"/>
            <a:chOff x="3398625" y="2806025"/>
            <a:chExt cx="521650" cy="563125"/>
          </a:xfrm>
        </p:grpSpPr>
        <p:sp>
          <p:nvSpPr>
            <p:cNvPr id="91" name="Google Shape;91;p4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1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6" name="Google Shape;9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 txBox="1"/>
          <p:nvPr/>
        </p:nvSpPr>
        <p:spPr>
          <a:xfrm>
            <a:off x="5983375" y="3783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s" sz="12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2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98" name="Google Shape;98;p5"/>
          <p:cNvGrpSpPr/>
          <p:nvPr/>
        </p:nvGrpSpPr>
        <p:grpSpPr>
          <a:xfrm>
            <a:off x="8482562" y="332181"/>
            <a:ext cx="427701" cy="461706"/>
            <a:chOff x="3398625" y="2806025"/>
            <a:chExt cx="521650" cy="563125"/>
          </a:xfrm>
        </p:grpSpPr>
        <p:sp>
          <p:nvSpPr>
            <p:cNvPr id="99" name="Google Shape;99;p5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>
            <a:off x="417448" y="471300"/>
            <a:ext cx="1382938" cy="3444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Agenda</a:t>
            </a:r>
          </a:p>
        </p:txBody>
      </p:sp>
      <p:sp>
        <p:nvSpPr>
          <p:cNvPr id="103" name="Google Shape;103;p5"/>
          <p:cNvSpPr/>
          <p:nvPr/>
        </p:nvSpPr>
        <p:spPr>
          <a:xfrm>
            <a:off x="417450" y="887225"/>
            <a:ext cx="612537" cy="17357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4987"/>
                </a:solidFill>
                <a:latin typeface="Sora"/>
              </a:rPr>
              <a:t>del día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oria">
  <p:cSld name="TITLE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6" name="Google Shape;106;p6"/>
          <p:cNvSpPr txBox="1"/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3000"/>
              <a:buNone/>
              <a:defRPr sz="3000">
                <a:solidFill>
                  <a:srgbClr val="004987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07" name="Google Shape;10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/>
          <p:nvPr/>
        </p:nvSpPr>
        <p:spPr>
          <a:xfrm>
            <a:off x="827020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6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112" name="Google Shape;112;p6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119" name="Google Shape;119;p6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6"/>
          <p:cNvGrpSpPr/>
          <p:nvPr/>
        </p:nvGrpSpPr>
        <p:grpSpPr>
          <a:xfrm>
            <a:off x="8365411" y="433251"/>
            <a:ext cx="409597" cy="333178"/>
            <a:chOff x="2470650" y="2582625"/>
            <a:chExt cx="700525" cy="569925"/>
          </a:xfrm>
        </p:grpSpPr>
        <p:sp>
          <p:nvSpPr>
            <p:cNvPr id="124" name="Google Shape;124;p6"/>
            <p:cNvSpPr/>
            <p:nvPr/>
          </p:nvSpPr>
          <p:spPr>
            <a:xfrm>
              <a:off x="3103375" y="2747650"/>
              <a:ext cx="67800" cy="67800"/>
            </a:xfrm>
            <a:custGeom>
              <a:rect b="b" l="l" r="r" t="t"/>
              <a:pathLst>
                <a:path extrusionOk="0" h="2712" w="2712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2470650" y="2582625"/>
              <a:ext cx="681700" cy="569925"/>
            </a:xfrm>
            <a:custGeom>
              <a:rect b="b" l="l" r="r" t="t"/>
              <a:pathLst>
                <a:path extrusionOk="0" h="22797" w="27268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2732025" y="2734950"/>
              <a:ext cx="160750" cy="161000"/>
            </a:xfrm>
            <a:custGeom>
              <a:rect b="b" l="l" r="r" t="t"/>
              <a:pathLst>
                <a:path extrusionOk="0" h="6440" w="643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2687150" y="2870075"/>
              <a:ext cx="254150" cy="141925"/>
            </a:xfrm>
            <a:custGeom>
              <a:rect b="b" l="l" r="r" t="t"/>
              <a:pathLst>
                <a:path extrusionOk="0" h="5677" w="10166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2626400" y="2773275"/>
              <a:ext cx="102250" cy="102475"/>
            </a:xfrm>
            <a:custGeom>
              <a:rect b="b" l="l" r="r" t="t"/>
              <a:pathLst>
                <a:path extrusionOk="0" h="4099" w="409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599650" y="2853975"/>
              <a:ext cx="152575" cy="91150"/>
            </a:xfrm>
            <a:custGeom>
              <a:rect b="b" l="l" r="r" t="t"/>
              <a:pathLst>
                <a:path extrusionOk="0" h="3646" w="6103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897525" y="2773275"/>
              <a:ext cx="102275" cy="102475"/>
            </a:xfrm>
            <a:custGeom>
              <a:rect b="b" l="l" r="r" t="t"/>
              <a:pathLst>
                <a:path extrusionOk="0" h="4099" w="4091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2877350" y="2853975"/>
              <a:ext cx="151225" cy="91150"/>
            </a:xfrm>
            <a:custGeom>
              <a:rect b="b" l="l" r="r" t="t"/>
              <a:pathLst>
                <a:path extrusionOk="0" h="3646" w="6049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">
  <p:cSld name="TITLE_1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4" name="Google Shape;134;p7"/>
          <p:cNvSpPr txBox="1"/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3000"/>
              <a:buNone/>
              <a:defRPr sz="3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35" name="Google Shape;1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 rot="5400000">
            <a:off x="827020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7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140" name="Google Shape;140;p7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147" name="Google Shape;147;p7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>
            <a:off x="6269950" y="299850"/>
            <a:ext cx="600000" cy="600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>
            <a:off x="6404741" y="385413"/>
            <a:ext cx="330420" cy="428859"/>
            <a:chOff x="2212100" y="4204750"/>
            <a:chExt cx="478800" cy="621625"/>
          </a:xfrm>
        </p:grpSpPr>
        <p:sp>
          <p:nvSpPr>
            <p:cNvPr id="153" name="Google Shape;153;p7"/>
            <p:cNvSpPr/>
            <p:nvPr/>
          </p:nvSpPr>
          <p:spPr>
            <a:xfrm>
              <a:off x="2212100" y="4347575"/>
              <a:ext cx="478800" cy="478800"/>
            </a:xfrm>
            <a:custGeom>
              <a:rect b="b" l="l" r="r" t="t"/>
              <a:pathLst>
                <a:path extrusionOk="0" h="19152" w="19152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2265150" y="4400625"/>
              <a:ext cx="372700" cy="372725"/>
            </a:xfrm>
            <a:custGeom>
              <a:rect b="b" l="l" r="r" t="t"/>
              <a:pathLst>
                <a:path extrusionOk="0" h="14909" w="14908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2354450" y="4204750"/>
              <a:ext cx="181625" cy="119275"/>
            </a:xfrm>
            <a:custGeom>
              <a:rect b="b" l="l" r="r" t="t"/>
              <a:pathLst>
                <a:path extrusionOk="0" h="4771" w="7265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2436300" y="4500825"/>
              <a:ext cx="30400" cy="121750"/>
            </a:xfrm>
            <a:custGeom>
              <a:rect b="b" l="l" r="r" t="t"/>
              <a:pathLst>
                <a:path extrusionOk="0" h="4870" w="1216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2438100" y="4592400"/>
              <a:ext cx="89800" cy="30175"/>
            </a:xfrm>
            <a:custGeom>
              <a:rect b="b" l="l" r="r" t="t"/>
              <a:pathLst>
                <a:path extrusionOk="0" h="1207" w="3592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7"/>
          <p:cNvGrpSpPr/>
          <p:nvPr/>
        </p:nvGrpSpPr>
        <p:grpSpPr>
          <a:xfrm>
            <a:off x="8388513" y="463446"/>
            <a:ext cx="363360" cy="333196"/>
            <a:chOff x="7334172" y="2286237"/>
            <a:chExt cx="720238" cy="660317"/>
          </a:xfrm>
        </p:grpSpPr>
        <p:grpSp>
          <p:nvGrpSpPr>
            <p:cNvPr id="159" name="Google Shape;159;p7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160" name="Google Shape;160;p7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rect b="b" l="l" r="r" t="t"/>
                <a:pathLst>
                  <a:path extrusionOk="0" h="526" w="674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rect b="b" l="l" r="r" t="t"/>
                <a:pathLst>
                  <a:path extrusionOk="0" h="979" w="782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7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166" name="Google Shape;166;p7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rect b="b" l="l" r="r" t="t"/>
                <a:pathLst>
                  <a:path extrusionOk="0" h="562" w="921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rect b="b" l="l" r="r" t="t"/>
                <a:pathLst>
                  <a:path extrusionOk="0" h="562" w="225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rect b="b" l="l" r="r" t="t"/>
                <a:pathLst>
                  <a:path extrusionOk="0" h="224" w="2691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7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rect b="b" l="l" r="r" t="t"/>
                <a:pathLst>
                  <a:path extrusionOk="0" h="1794" w="2244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to">
  <p:cSld name="TITLE_1_2_1_1">
    <p:bg>
      <p:bgPr>
        <a:solidFill>
          <a:srgbClr val="CC00CC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2" name="Google Shape;172;p8"/>
          <p:cNvSpPr/>
          <p:nvPr/>
        </p:nvSpPr>
        <p:spPr>
          <a:xfrm rot="5400000">
            <a:off x="82702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760345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>
            <a:off x="693670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7071503" y="423208"/>
            <a:ext cx="330394" cy="353291"/>
            <a:chOff x="729025" y="4159875"/>
            <a:chExt cx="624800" cy="668100"/>
          </a:xfrm>
        </p:grpSpPr>
        <p:sp>
          <p:nvSpPr>
            <p:cNvPr id="176" name="Google Shape;176;p8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8"/>
          <p:cNvGrpSpPr/>
          <p:nvPr/>
        </p:nvGrpSpPr>
        <p:grpSpPr>
          <a:xfrm>
            <a:off x="7756172" y="403067"/>
            <a:ext cx="294560" cy="393571"/>
            <a:chOff x="3636450" y="4208100"/>
            <a:chExt cx="444350" cy="593800"/>
          </a:xfrm>
        </p:grpSpPr>
        <p:sp>
          <p:nvSpPr>
            <p:cNvPr id="183" name="Google Shape;183;p8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8"/>
          <p:cNvSpPr/>
          <p:nvPr/>
        </p:nvSpPr>
        <p:spPr>
          <a:xfrm>
            <a:off x="6269950" y="299850"/>
            <a:ext cx="600000" cy="60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404741" y="385413"/>
            <a:ext cx="330420" cy="428859"/>
            <a:chOff x="2212100" y="4204750"/>
            <a:chExt cx="478800" cy="621625"/>
          </a:xfrm>
        </p:grpSpPr>
        <p:sp>
          <p:nvSpPr>
            <p:cNvPr id="189" name="Google Shape;189;p8"/>
            <p:cNvSpPr/>
            <p:nvPr/>
          </p:nvSpPr>
          <p:spPr>
            <a:xfrm>
              <a:off x="2212100" y="4347575"/>
              <a:ext cx="478800" cy="478800"/>
            </a:xfrm>
            <a:custGeom>
              <a:rect b="b" l="l" r="r" t="t"/>
              <a:pathLst>
                <a:path extrusionOk="0" h="19152" w="19152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265150" y="4400625"/>
              <a:ext cx="372700" cy="372725"/>
            </a:xfrm>
            <a:custGeom>
              <a:rect b="b" l="l" r="r" t="t"/>
              <a:pathLst>
                <a:path extrusionOk="0" h="14909" w="14908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354450" y="4204750"/>
              <a:ext cx="181625" cy="119275"/>
            </a:xfrm>
            <a:custGeom>
              <a:rect b="b" l="l" r="r" t="t"/>
              <a:pathLst>
                <a:path extrusionOk="0" h="4771" w="7265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2436300" y="4500825"/>
              <a:ext cx="30400" cy="121750"/>
            </a:xfrm>
            <a:custGeom>
              <a:rect b="b" l="l" r="r" t="t"/>
              <a:pathLst>
                <a:path extrusionOk="0" h="4870" w="1216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2438100" y="4592400"/>
              <a:ext cx="89800" cy="30175"/>
            </a:xfrm>
            <a:custGeom>
              <a:rect b="b" l="l" r="r" t="t"/>
              <a:pathLst>
                <a:path extrusionOk="0" h="1207" w="3592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8"/>
          <p:cNvGrpSpPr/>
          <p:nvPr/>
        </p:nvGrpSpPr>
        <p:grpSpPr>
          <a:xfrm>
            <a:off x="8388513" y="463446"/>
            <a:ext cx="363360" cy="333196"/>
            <a:chOff x="7334172" y="2286237"/>
            <a:chExt cx="720238" cy="660317"/>
          </a:xfrm>
        </p:grpSpPr>
        <p:grpSp>
          <p:nvGrpSpPr>
            <p:cNvPr id="195" name="Google Shape;195;p8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196" name="Google Shape;196;p8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rect b="b" l="l" r="r" t="t"/>
                <a:pathLst>
                  <a:path extrusionOk="0" h="526" w="674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rect b="b" l="l" r="r" t="t"/>
                <a:pathLst>
                  <a:path extrusionOk="0" h="979" w="782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8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202" name="Google Shape;202;p8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rect b="b" l="l" r="r" t="t"/>
                <a:pathLst>
                  <a:path extrusionOk="0" h="562" w="921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rect b="b" l="l" r="r" t="t"/>
                <a:pathLst>
                  <a:path extrusionOk="0" h="562" w="225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rect b="b" l="l" r="r" t="t"/>
                <a:pathLst>
                  <a:path extrusionOk="0" h="224" w="2691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rect b="b" l="l" r="r" t="t"/>
                <a:pathLst>
                  <a:path extrusionOk="0" h="1794" w="2244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06" name="Google Shape;206;p8"/>
          <p:cNvPicPr preferRelativeResize="0"/>
          <p:nvPr/>
        </p:nvPicPr>
        <p:blipFill rotWithShape="1">
          <a:blip r:embed="rId2">
            <a:alphaModFix/>
          </a:blip>
          <a:srcRect b="0" l="0" r="13956" t="0"/>
          <a:stretch/>
        </p:blipFill>
        <p:spPr>
          <a:xfrm>
            <a:off x="7616940" y="4462375"/>
            <a:ext cx="1253258" cy="4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/>
          <p:nvPr/>
        </p:nvSpPr>
        <p:spPr>
          <a:xfrm>
            <a:off x="478250" y="1286550"/>
            <a:ext cx="39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08" name="Google Shape;208;p8"/>
          <p:cNvSpPr txBox="1"/>
          <p:nvPr>
            <p:ph type="title"/>
          </p:nvPr>
        </p:nvSpPr>
        <p:spPr>
          <a:xfrm>
            <a:off x="284100" y="296113"/>
            <a:ext cx="82920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89">
          <p15:clr>
            <a:srgbClr val="FA7B17"/>
          </p15:clr>
        </p15:guide>
        <p15:guide id="4" orient="horz" pos="304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ueba">
  <p:cSld name="CUSTOM_2"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9"/>
          <p:cNvPicPr preferRelativeResize="0"/>
          <p:nvPr/>
        </p:nvPicPr>
        <p:blipFill rotWithShape="1">
          <a:blip r:embed="rId2">
            <a:alphaModFix amt="81000"/>
          </a:blip>
          <a:srcRect b="0" l="0" r="0" t="11863"/>
          <a:stretch/>
        </p:blipFill>
        <p:spPr>
          <a:xfrm>
            <a:off x="0" y="0"/>
            <a:ext cx="9144001" cy="5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/>
          <p:nvPr/>
        </p:nvSpPr>
        <p:spPr>
          <a:xfrm>
            <a:off x="150" y="-50"/>
            <a:ext cx="9143700" cy="5151900"/>
          </a:xfrm>
          <a:prstGeom prst="rect">
            <a:avLst/>
          </a:prstGeom>
          <a:gradFill>
            <a:gsLst>
              <a:gs pos="0">
                <a:srgbClr val="CC00CC"/>
              </a:gs>
              <a:gs pos="41000">
                <a:srgbClr val="CC00CC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-5206175" y="-1664675"/>
            <a:ext cx="8984400" cy="8984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 txBox="1"/>
          <p:nvPr/>
        </p:nvSpPr>
        <p:spPr>
          <a:xfrm>
            <a:off x="4212996" y="2165125"/>
            <a:ext cx="4169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s" sz="5000" u="none" cap="none" strike="noStrik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Ponte </a:t>
            </a:r>
            <a:endParaRPr b="1" i="0" sz="5000" u="none" cap="none" strike="noStrike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i="0" lang="es" sz="5000" u="none" cap="none" strike="noStrik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 </a:t>
            </a:r>
            <a:r>
              <a:rPr i="0" lang="es" sz="5000" u="none" cap="none" strike="noStrike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prueba</a:t>
            </a:r>
            <a:endParaRPr i="0" sz="5000" u="none" cap="none" strike="noStrik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8870200" y="-42375"/>
            <a:ext cx="284100" cy="59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200" y="4549421"/>
            <a:ext cx="1123799" cy="31057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9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s" sz="12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200" u="none" cap="none" strike="noStrik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17" name="Google Shape;217;p9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218" name="Google Shape;218;p9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das">
  <p:cSld name="CUSTOM_2_1">
    <p:bg>
      <p:bgPr>
        <a:solidFill>
          <a:srgbClr val="ADCF07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/>
          <p:nvPr/>
        </p:nvSpPr>
        <p:spPr>
          <a:xfrm>
            <a:off x="-524025" y="1193098"/>
            <a:ext cx="10786200" cy="99702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"/>
          <p:cNvSpPr/>
          <p:nvPr/>
        </p:nvSpPr>
        <p:spPr>
          <a:xfrm>
            <a:off x="-6214200" y="-4674302"/>
            <a:ext cx="10786200" cy="99702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0"/>
          <p:cNvSpPr txBox="1"/>
          <p:nvPr/>
        </p:nvSpPr>
        <p:spPr>
          <a:xfrm>
            <a:off x="5983375" y="302175"/>
            <a:ext cx="237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s" sz="12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200" u="none" cap="none" strike="noStrik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225" name="Google Shape;225;p10"/>
          <p:cNvGrpSpPr/>
          <p:nvPr/>
        </p:nvGrpSpPr>
        <p:grpSpPr>
          <a:xfrm>
            <a:off x="8482562" y="255981"/>
            <a:ext cx="427701" cy="461706"/>
            <a:chOff x="3398625" y="2806025"/>
            <a:chExt cx="521650" cy="563125"/>
          </a:xfrm>
        </p:grpSpPr>
        <p:sp>
          <p:nvSpPr>
            <p:cNvPr id="226" name="Google Shape;226;p10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10"/>
          <p:cNvSpPr/>
          <p:nvPr/>
        </p:nvSpPr>
        <p:spPr>
          <a:xfrm>
            <a:off x="1698788" y="1365674"/>
            <a:ext cx="1942200" cy="30900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2">
            <a:alphaModFix/>
          </a:blip>
          <a:srcRect b="7229" l="41911" r="37183" t="30554"/>
          <a:stretch/>
        </p:blipFill>
        <p:spPr>
          <a:xfrm>
            <a:off x="1712372" y="1365428"/>
            <a:ext cx="1942200" cy="3090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31" name="Google Shape;231;p10"/>
          <p:cNvPicPr preferRelativeResize="0"/>
          <p:nvPr/>
        </p:nvPicPr>
        <p:blipFill rotWithShape="1">
          <a:blip r:embed="rId2">
            <a:alphaModFix/>
          </a:blip>
          <a:srcRect b="15742" l="37810" r="32151" t="12961"/>
          <a:stretch/>
        </p:blipFill>
        <p:spPr>
          <a:xfrm>
            <a:off x="1337400" y="475950"/>
            <a:ext cx="2790451" cy="35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 txBox="1"/>
          <p:nvPr/>
        </p:nvSpPr>
        <p:spPr>
          <a:xfrm>
            <a:off x="4381500" y="26124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FFFFFF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¿DUDAS?</a:t>
            </a:r>
            <a:endParaRPr sz="4000">
              <a:solidFill>
                <a:srgbClr val="FFFFFF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233" name="Google Shape;23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675" y="4505663"/>
            <a:ext cx="1205524" cy="33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79">
          <p15:clr>
            <a:srgbClr val="FA7B17"/>
          </p15:clr>
        </p15:guide>
        <p15:guide id="2" pos="5588">
          <p15:clr>
            <a:srgbClr val="FA7B17"/>
          </p15:clr>
        </p15:guide>
        <p15:guide id="3" orient="horz" pos="16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b="1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b="1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b="1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b="1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b="1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b="1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b="1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b="1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a"/>
              <a:buNone/>
              <a:defRPr b="1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Char char="●"/>
              <a:defRPr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●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○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Char char="■"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aws.amazon.com/es_es/machine-learning/latest/dg/multiclass-classification.html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raw.githubusercontent.com/jbrownlee/Datasets/master/housing.csv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/>
          <p:nvPr>
            <p:ph type="ctrTitle"/>
          </p:nvPr>
        </p:nvSpPr>
        <p:spPr>
          <a:xfrm rot="-5400000">
            <a:off x="-276725" y="580425"/>
            <a:ext cx="15297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MÓDULO CINCO</a:t>
            </a:r>
            <a:endParaRPr/>
          </a:p>
        </p:txBody>
      </p:sp>
      <p:sp>
        <p:nvSpPr>
          <p:cNvPr id="299" name="Google Shape;299;p18"/>
          <p:cNvSpPr txBox="1"/>
          <p:nvPr>
            <p:ph idx="2" type="ctrTitle"/>
          </p:nvPr>
        </p:nvSpPr>
        <p:spPr>
          <a:xfrm>
            <a:off x="5169200" y="2097975"/>
            <a:ext cx="20412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Semana 18</a:t>
            </a:r>
            <a:endParaRPr/>
          </a:p>
        </p:txBody>
      </p:sp>
      <p:sp>
        <p:nvSpPr>
          <p:cNvPr id="300" name="Google Shape;300;p18"/>
          <p:cNvSpPr txBox="1"/>
          <p:nvPr>
            <p:ph idx="3" type="ctrTitle"/>
          </p:nvPr>
        </p:nvSpPr>
        <p:spPr>
          <a:xfrm>
            <a:off x="5169200" y="2305875"/>
            <a:ext cx="33606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neuronales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Feedforward</a:t>
            </a:r>
            <a:endParaRPr/>
          </a:p>
        </p:txBody>
      </p:sp>
      <p:sp>
        <p:nvSpPr>
          <p:cNvPr id="301" name="Google Shape;301;p18"/>
          <p:cNvSpPr txBox="1"/>
          <p:nvPr>
            <p:ph idx="4" type="ctrTitle"/>
          </p:nvPr>
        </p:nvSpPr>
        <p:spPr>
          <a:xfrm>
            <a:off x="5169200" y="3256950"/>
            <a:ext cx="32577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Ciencia de Datos  e Inteligencia Artificial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 txBox="1"/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Pasos para hacer una </a:t>
            </a:r>
            <a:endParaRPr b="1"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red neuronal Feedforward</a:t>
            </a:r>
            <a:endParaRPr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09" name="Google Shape;509;p27"/>
          <p:cNvSpPr txBox="1"/>
          <p:nvPr>
            <p:ph idx="4294967295" type="body"/>
          </p:nvPr>
        </p:nvSpPr>
        <p:spPr>
          <a:xfrm>
            <a:off x="883125" y="2038294"/>
            <a:ext cx="36888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67250" lvl="0" marL="144000" rtl="0" algn="l"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1500"/>
              <a:buFont typeface="Work Sans"/>
              <a:buAutoNum type="arabicPeriod"/>
            </a:pPr>
            <a:r>
              <a:rPr lang="es" sz="1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Elige</a:t>
            </a:r>
            <a:r>
              <a:rPr lang="es" sz="1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una muestra de nuestro conjunto de datos. </a:t>
            </a:r>
            <a:endParaRPr sz="15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167250" lvl="0" marL="144000" rtl="0" algn="l"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1500"/>
              <a:buFont typeface="Work Sans"/>
              <a:buAutoNum type="arabicPeriod"/>
            </a:pPr>
            <a:r>
              <a:rPr lang="es" sz="1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Calcula todas las derivadas parciales de pérdida con respecto a pesos o sesgos </a:t>
            </a:r>
            <a:endParaRPr sz="15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167250" lvl="0" marL="144000" rtl="0" algn="l"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1500"/>
              <a:buFont typeface="Work Sans"/>
              <a:buAutoNum type="arabicPeriod"/>
            </a:pPr>
            <a:r>
              <a:rPr lang="es" sz="1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Utiliza la ecuación de actualización para actualizar cada ponderación y sesgo</a:t>
            </a:r>
            <a:endParaRPr sz="15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167250" lvl="0" marL="144000" rtl="0" algn="l"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1500"/>
              <a:buFont typeface="Work Sans"/>
              <a:buAutoNum type="arabicPeriod"/>
            </a:pPr>
            <a:r>
              <a:rPr lang="es" sz="1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Vuelve al paso 1</a:t>
            </a:r>
            <a:endParaRPr/>
          </a:p>
        </p:txBody>
      </p:sp>
      <p:pic>
        <p:nvPicPr>
          <p:cNvPr id="510" name="Google Shape;5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082" y="2015667"/>
            <a:ext cx="3908851" cy="2198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9"/>
          <p:cNvSpPr txBox="1"/>
          <p:nvPr>
            <p:ph type="title"/>
          </p:nvPr>
        </p:nvSpPr>
        <p:spPr>
          <a:xfrm>
            <a:off x="284100" y="296113"/>
            <a:ext cx="82920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s" sz="2700">
                <a:latin typeface="Sora"/>
                <a:ea typeface="Sora"/>
                <a:cs typeface="Sora"/>
                <a:sym typeface="Sora"/>
              </a:rPr>
              <a:t>Reto Individual</a:t>
            </a:r>
            <a:endParaRPr sz="27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0" name="Google Shape;520;p29"/>
          <p:cNvSpPr txBox="1"/>
          <p:nvPr>
            <p:ph idx="4294967295" type="body"/>
          </p:nvPr>
        </p:nvSpPr>
        <p:spPr>
          <a:xfrm>
            <a:off x="2037706" y="1429113"/>
            <a:ext cx="50397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Usa el código de la red neuronal anterior y haz lo siguiente:</a:t>
            </a:r>
            <a:endParaRPr b="1" sz="9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1" name="Google Shape;521;p29"/>
          <p:cNvSpPr txBox="1"/>
          <p:nvPr/>
        </p:nvSpPr>
        <p:spPr>
          <a:xfrm>
            <a:off x="2054338" y="2219763"/>
            <a:ext cx="4651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Predice el genero de 3 personas</a:t>
            </a:r>
            <a:endParaRPr sz="16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Modifica el learn_rate y el número de repeticiones observando los resultados</a:t>
            </a:r>
            <a:endParaRPr sz="16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Entrena la red neuronal con otro dataset</a:t>
            </a:r>
            <a:endParaRPr sz="16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Gráfica las pérdidas</a:t>
            </a:r>
            <a:endParaRPr sz="16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 txBox="1"/>
          <p:nvPr>
            <p:ph type="title"/>
          </p:nvPr>
        </p:nvSpPr>
        <p:spPr>
          <a:xfrm>
            <a:off x="5093250" y="2926625"/>
            <a:ext cx="27552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"/>
          <p:cNvSpPr txBox="1"/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s" sz="2900">
                <a:latin typeface="Work Sans"/>
                <a:ea typeface="Work Sans"/>
                <a:cs typeface="Work Sans"/>
                <a:sym typeface="Work Sans"/>
              </a:rPr>
              <a:t>PyTorch</a:t>
            </a:r>
            <a:endParaRPr b="1" sz="29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2" name="Google Shape;532;p31"/>
          <p:cNvSpPr txBox="1"/>
          <p:nvPr>
            <p:ph idx="4294967295" type="body"/>
          </p:nvPr>
        </p:nvSpPr>
        <p:spPr>
          <a:xfrm>
            <a:off x="883200" y="1884375"/>
            <a:ext cx="4812900" cy="22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PyTorch es una biblioteca Python de código abierto para el aprendizaje profundo desarrollada y mantenida por Facebook. 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 proyecto comenzó en 2016 y rápidamente se convirtió en un marco popular entre desarrolladores e investigadores.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33" name="Google Shape;5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844" y="1099707"/>
            <a:ext cx="2944087" cy="294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2"/>
          <p:cNvSpPr txBox="1"/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s" sz="2900">
                <a:latin typeface="Work Sans"/>
                <a:ea typeface="Work Sans"/>
                <a:cs typeface="Work Sans"/>
                <a:sym typeface="Work Sans"/>
              </a:rPr>
              <a:t>Ciclo de vida de</a:t>
            </a:r>
            <a:r>
              <a:rPr b="1" lang="es" sz="2900">
                <a:latin typeface="Sora"/>
                <a:ea typeface="Sora"/>
                <a:cs typeface="Sora"/>
                <a:sym typeface="Sora"/>
              </a:rPr>
              <a:t> </a:t>
            </a:r>
            <a:endParaRPr sz="29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s" sz="2900">
                <a:latin typeface="Sora"/>
                <a:ea typeface="Sora"/>
                <a:cs typeface="Sora"/>
                <a:sym typeface="Sora"/>
              </a:rPr>
              <a:t>un modelo de ML</a:t>
            </a:r>
            <a:endParaRPr sz="29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39" name="Google Shape;539;p32"/>
          <p:cNvSpPr txBox="1"/>
          <p:nvPr/>
        </p:nvSpPr>
        <p:spPr>
          <a:xfrm>
            <a:off x="2442302" y="1468050"/>
            <a:ext cx="42594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2400"/>
              <a:buFont typeface="Work Sans Medium"/>
              <a:buAutoNum type="arabicPeriod"/>
            </a:pPr>
            <a:r>
              <a:rPr lang="es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Preparar los datos</a:t>
            </a:r>
            <a:endParaRPr sz="24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2400"/>
              <a:buFont typeface="Work Sans Medium"/>
              <a:buAutoNum type="arabicPeriod"/>
            </a:pPr>
            <a:r>
              <a:rPr lang="es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Definir el modelo</a:t>
            </a:r>
            <a:endParaRPr sz="24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2400"/>
              <a:buFont typeface="Work Sans Medium"/>
              <a:buAutoNum type="arabicPeriod"/>
            </a:pPr>
            <a:r>
              <a:rPr lang="es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Capacitar al modelo</a:t>
            </a:r>
            <a:endParaRPr sz="24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2400"/>
              <a:buFont typeface="Work Sans Medium"/>
              <a:buAutoNum type="arabicPeriod"/>
            </a:pPr>
            <a:r>
              <a:rPr lang="es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Evaluar el modelo</a:t>
            </a:r>
            <a:endParaRPr sz="24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2400"/>
              <a:buFont typeface="Work Sans Medium"/>
              <a:buAutoNum type="arabicPeriod"/>
            </a:pPr>
            <a:r>
              <a:rPr lang="es"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Hacer predicciones</a:t>
            </a:r>
            <a:endParaRPr sz="24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3"/>
          <p:cNvSpPr txBox="1"/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s" sz="2700">
                <a:latin typeface="Sora"/>
                <a:ea typeface="Sora"/>
                <a:cs typeface="Sora"/>
                <a:sym typeface="Sora"/>
              </a:rPr>
              <a:t>Tensorflow-Keras</a:t>
            </a:r>
            <a:endParaRPr b="1" sz="27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45" name="Google Shape;5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767" y="1277106"/>
            <a:ext cx="2064075" cy="13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675" y="2598125"/>
            <a:ext cx="2958250" cy="10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3"/>
          <p:cNvSpPr txBox="1"/>
          <p:nvPr/>
        </p:nvSpPr>
        <p:spPr>
          <a:xfrm>
            <a:off x="885825" y="1312688"/>
            <a:ext cx="4472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TensorFlow es una plataforma de código abierto para Machine Learning y una biblioteca matemática simbólica que se utiliza para aplicaciones de aprendizaje automático.</a:t>
            </a:r>
            <a:endParaRPr sz="15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otro lado, Keras es una biblioteca de Machine Learning de código abierto en Python. Cabe destacar que actualmente Keras pertenece a la suite de Tensorflow.</a:t>
            </a:r>
            <a:endParaRPr sz="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4"/>
          <p:cNvSpPr txBox="1"/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s" sz="2800">
                <a:latin typeface="Sora"/>
                <a:ea typeface="Sora"/>
                <a:cs typeface="Sora"/>
                <a:sym typeface="Sora"/>
              </a:rPr>
              <a:t>Clasificación </a:t>
            </a:r>
            <a:endParaRPr b="1" sz="28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s" sz="2800">
                <a:latin typeface="Sora"/>
                <a:ea typeface="Sora"/>
                <a:cs typeface="Sora"/>
                <a:sym typeface="Sora"/>
              </a:rPr>
              <a:t>multiclase</a:t>
            </a:r>
            <a:endParaRPr sz="28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3" name="Google Shape;553;p34"/>
          <p:cNvSpPr txBox="1"/>
          <p:nvPr/>
        </p:nvSpPr>
        <p:spPr>
          <a:xfrm>
            <a:off x="638453" y="3514456"/>
            <a:ext cx="356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Work Sans Medium"/>
                <a:ea typeface="Work Sans Medium"/>
                <a:cs typeface="Work Sans Medium"/>
                <a:sym typeface="Work Sans Medium"/>
              </a:rPr>
              <a:t>Gráfico de: </a:t>
            </a:r>
            <a:r>
              <a:rPr b="1" lang="es" sz="1100" u="sng">
                <a:solidFill>
                  <a:srgbClr val="CC00CC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https://docs.aws.amazon.com/es_es/machine-learning/latest/dg/multiclass-classification.html</a:t>
            </a:r>
            <a:r>
              <a:rPr b="1" lang="es" sz="1100">
                <a:solidFill>
                  <a:srgbClr val="CC00CC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100">
              <a:solidFill>
                <a:srgbClr val="CC00C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4" name="Google Shape;554;p34"/>
          <p:cNvSpPr txBox="1"/>
          <p:nvPr/>
        </p:nvSpPr>
        <p:spPr>
          <a:xfrm>
            <a:off x="559025" y="1522138"/>
            <a:ext cx="3657600" cy="18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 diferencia de los problemas de clasificación binaria, en la clasificación multiclase no necesitamos elegir un valor de umbral para hacer predicciones. </a:t>
            </a:r>
            <a:endParaRPr sz="15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 respuesta predicha es clase.</a:t>
            </a:r>
            <a:endParaRPr sz="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55" name="Google Shape;5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075" y="1089150"/>
            <a:ext cx="3850450" cy="31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6"/>
          <p:cNvSpPr txBox="1"/>
          <p:nvPr>
            <p:ph type="title"/>
          </p:nvPr>
        </p:nvSpPr>
        <p:spPr>
          <a:xfrm>
            <a:off x="284100" y="296113"/>
            <a:ext cx="82920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Reto de la semana</a:t>
            </a:r>
            <a:endParaRPr/>
          </a:p>
        </p:txBody>
      </p:sp>
      <p:sp>
        <p:nvSpPr>
          <p:cNvPr id="565" name="Google Shape;565;p36"/>
          <p:cNvSpPr txBox="1"/>
          <p:nvPr>
            <p:ph idx="4294967295" type="body"/>
          </p:nvPr>
        </p:nvSpPr>
        <p:spPr>
          <a:xfrm>
            <a:off x="4981069" y="2224091"/>
            <a:ext cx="32649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Usa el dataset de casas en Boston </a:t>
            </a:r>
            <a:endParaRPr sz="14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11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https://raw.githubusercontent.com/jbrownlee/Datasets/master/housing.csv</a:t>
            </a:r>
            <a:r>
              <a:rPr b="1" lang="es"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6" name="Google Shape;566;p36"/>
          <p:cNvSpPr txBox="1"/>
          <p:nvPr/>
        </p:nvSpPr>
        <p:spPr>
          <a:xfrm>
            <a:off x="1097063" y="1534219"/>
            <a:ext cx="35712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Realiza lo siguiente:</a:t>
            </a:r>
            <a:endParaRPr sz="15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5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Un modelo de MLP de regresión con Keras (ya que son datos para regresión)</a:t>
            </a:r>
            <a:endParaRPr sz="15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5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Genera tres predicciones con datos aleatorios</a:t>
            </a:r>
            <a:endParaRPr sz="15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5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Calcula el MSE y RMSE</a:t>
            </a:r>
            <a:endParaRPr sz="15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 Medium"/>
              <a:buChar char="●"/>
            </a:pPr>
            <a:r>
              <a:rPr lang="es" sz="15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Analiza los resultados</a:t>
            </a:r>
            <a:endParaRPr sz="15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37"/>
          <p:cNvPicPr preferRelativeResize="0"/>
          <p:nvPr/>
        </p:nvPicPr>
        <p:blipFill rotWithShape="1">
          <a:blip r:embed="rId3">
            <a:alphaModFix/>
          </a:blip>
          <a:srcRect b="11292" l="23213" r="25900" t="1439"/>
          <a:stretch/>
        </p:blipFill>
        <p:spPr>
          <a:xfrm>
            <a:off x="549126" y="1191700"/>
            <a:ext cx="4106376" cy="39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7"/>
          <p:cNvSpPr txBox="1"/>
          <p:nvPr/>
        </p:nvSpPr>
        <p:spPr>
          <a:xfrm>
            <a:off x="5218950" y="1457050"/>
            <a:ext cx="2957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Consultar y estudiar el repositorio</a:t>
            </a:r>
            <a:endParaRPr sz="1200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 de la semana 19.</a:t>
            </a:r>
            <a:endParaRPr sz="3700">
              <a:solidFill>
                <a:srgbClr val="CC00CC"/>
              </a:solidFill>
            </a:endParaRPr>
          </a:p>
        </p:txBody>
      </p:sp>
      <p:sp>
        <p:nvSpPr>
          <p:cNvPr id="573" name="Google Shape;573;p37"/>
          <p:cNvSpPr txBox="1"/>
          <p:nvPr/>
        </p:nvSpPr>
        <p:spPr>
          <a:xfrm>
            <a:off x="5825400" y="3462875"/>
            <a:ext cx="258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000" u="none" cap="none" strike="noStrike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Si hay temas </a:t>
            </a:r>
            <a:r>
              <a:rPr b="1" lang="es" sz="10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pendientes,</a:t>
            </a:r>
            <a:r>
              <a:rPr b="1" i="0" lang="es" sz="1000" u="none" cap="none" strike="noStrike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 proyectos</a:t>
            </a:r>
            <a:r>
              <a:rPr b="1" lang="es" sz="10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y</a:t>
            </a:r>
            <a:r>
              <a:rPr b="1" i="0" lang="es" sz="1000" u="none" cap="none" strike="noStrike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entregas extemporáneas) enviar correo a staff.</a:t>
            </a:r>
            <a:endParaRPr b="1" i="0" sz="1000" u="none" cap="none" strike="noStrike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74" name="Google Shape;574;p37"/>
          <p:cNvPicPr preferRelativeResize="0"/>
          <p:nvPr/>
        </p:nvPicPr>
        <p:blipFill rotWithShape="1">
          <a:blip r:embed="rId4">
            <a:alphaModFix/>
          </a:blip>
          <a:srcRect b="0" l="14451" r="20304" t="0"/>
          <a:stretch/>
        </p:blipFill>
        <p:spPr>
          <a:xfrm>
            <a:off x="5110525" y="3423850"/>
            <a:ext cx="714875" cy="8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7"/>
          <p:cNvSpPr txBox="1"/>
          <p:nvPr/>
        </p:nvSpPr>
        <p:spPr>
          <a:xfrm>
            <a:off x="5142750" y="2283513"/>
            <a:ext cx="31623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Work Sans Medium"/>
              <a:buChar char="➔"/>
            </a:pPr>
            <a:r>
              <a:rPr lang="es"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Estar pendiente de tu cuenta de Microsoft Teams.</a:t>
            </a:r>
            <a:endParaRPr sz="100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Work Sans Medium"/>
              <a:buChar char="➔"/>
            </a:pPr>
            <a:r>
              <a:rPr lang="es"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Asesorías grupales e individuales.</a:t>
            </a:r>
            <a:endParaRPr sz="100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Work Sans Medium"/>
              <a:buChar char="➔"/>
            </a:pPr>
            <a:r>
              <a:rPr lang="es" sz="10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 olvides contestar la encuesta.</a:t>
            </a:r>
            <a:endParaRPr sz="100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76" name="Google Shape;576;p37"/>
          <p:cNvSpPr txBox="1"/>
          <p:nvPr/>
        </p:nvSpPr>
        <p:spPr>
          <a:xfrm>
            <a:off x="5218950" y="1039275"/>
            <a:ext cx="308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6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FINALIZAMOS LA CLASE 18</a:t>
            </a:r>
            <a:endParaRPr b="1" sz="1600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600">
                <a:solidFill>
                  <a:srgbClr val="004987"/>
                </a:solidFill>
                <a:latin typeface="Sora Medium"/>
                <a:ea typeface="Sora Medium"/>
                <a:cs typeface="Sora Medium"/>
                <a:sym typeface="Sora Medium"/>
              </a:rPr>
              <a:t>¿Qué sigue?</a:t>
            </a:r>
            <a:endParaRPr sz="1600">
              <a:solidFill>
                <a:srgbClr val="004987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"/>
          <p:cNvSpPr/>
          <p:nvPr/>
        </p:nvSpPr>
        <p:spPr>
          <a:xfrm>
            <a:off x="6987203" y="7889557"/>
            <a:ext cx="675600" cy="282900"/>
          </a:xfrm>
          <a:prstGeom prst="roundRect">
            <a:avLst>
              <a:gd fmla="val 50000" name="adj"/>
            </a:avLst>
          </a:prstGeom>
          <a:solidFill>
            <a:srgbClr val="9572D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0"/>
          <p:cNvSpPr/>
          <p:nvPr/>
        </p:nvSpPr>
        <p:spPr>
          <a:xfrm>
            <a:off x="7316287" y="7886709"/>
            <a:ext cx="406500" cy="282900"/>
          </a:xfrm>
          <a:prstGeom prst="rect">
            <a:avLst/>
          </a:prstGeom>
          <a:solidFill>
            <a:srgbClr val="9572D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0"/>
          <p:cNvSpPr/>
          <p:nvPr/>
        </p:nvSpPr>
        <p:spPr>
          <a:xfrm>
            <a:off x="1126207" y="6440919"/>
            <a:ext cx="624300" cy="624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13" name="Google Shape;313;p20"/>
          <p:cNvSpPr/>
          <p:nvPr/>
        </p:nvSpPr>
        <p:spPr>
          <a:xfrm>
            <a:off x="1960169" y="6440919"/>
            <a:ext cx="624300" cy="624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14" name="Google Shape;314;p20"/>
          <p:cNvCxnSpPr/>
          <p:nvPr/>
        </p:nvCxnSpPr>
        <p:spPr>
          <a:xfrm>
            <a:off x="982740" y="6142707"/>
            <a:ext cx="7428900" cy="0"/>
          </a:xfrm>
          <a:prstGeom prst="straightConnector1">
            <a:avLst/>
          </a:prstGeom>
          <a:noFill/>
          <a:ln cap="rnd" cmpd="sng" w="38100">
            <a:solidFill>
              <a:srgbClr val="000000">
                <a:alpha val="23920"/>
              </a:srgbClr>
            </a:solidFill>
            <a:prstDash val="solid"/>
            <a:round/>
            <a:headEnd len="sm" w="sm" type="none"/>
            <a:tailEnd len="sm" w="sm" type="stealth"/>
          </a:ln>
        </p:spPr>
      </p:cxnSp>
      <p:cxnSp>
        <p:nvCxnSpPr>
          <p:cNvPr id="315" name="Google Shape;315;p20"/>
          <p:cNvCxnSpPr/>
          <p:nvPr/>
        </p:nvCxnSpPr>
        <p:spPr>
          <a:xfrm>
            <a:off x="994073" y="6140375"/>
            <a:ext cx="1292100" cy="0"/>
          </a:xfrm>
          <a:prstGeom prst="straightConnector1">
            <a:avLst/>
          </a:prstGeom>
          <a:noFill/>
          <a:ln cap="rnd" cmpd="sng" w="38100">
            <a:solidFill>
              <a:srgbClr val="00EBD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16" name="Google Shape;316;p20"/>
          <p:cNvCxnSpPr/>
          <p:nvPr/>
        </p:nvCxnSpPr>
        <p:spPr>
          <a:xfrm rot="10800000">
            <a:off x="1464409" y="5538183"/>
            <a:ext cx="549900" cy="0"/>
          </a:xfrm>
          <a:prstGeom prst="straightConnector1">
            <a:avLst/>
          </a:prstGeom>
          <a:noFill/>
          <a:ln cap="flat" cmpd="sng" w="9525">
            <a:solidFill>
              <a:srgbClr val="9572D8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17" name="Google Shape;317;p20"/>
          <p:cNvCxnSpPr/>
          <p:nvPr/>
        </p:nvCxnSpPr>
        <p:spPr>
          <a:xfrm>
            <a:off x="3440084" y="5549721"/>
            <a:ext cx="580500" cy="0"/>
          </a:xfrm>
          <a:prstGeom prst="straightConnector1">
            <a:avLst/>
          </a:prstGeom>
          <a:noFill/>
          <a:ln cap="flat" cmpd="sng" w="9525">
            <a:solidFill>
              <a:srgbClr val="9572D8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18" name="Google Shape;318;p20"/>
          <p:cNvSpPr/>
          <p:nvPr/>
        </p:nvSpPr>
        <p:spPr>
          <a:xfrm>
            <a:off x="2187316" y="5429968"/>
            <a:ext cx="1179330" cy="2256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4000BC"/>
                </a:solidFill>
                <a:latin typeface="Sora"/>
              </a:rPr>
              <a:t>MÓDULO 5</a:t>
            </a:r>
          </a:p>
        </p:txBody>
      </p:sp>
      <p:sp>
        <p:nvSpPr>
          <p:cNvPr id="319" name="Google Shape;319;p20"/>
          <p:cNvSpPr/>
          <p:nvPr/>
        </p:nvSpPr>
        <p:spPr>
          <a:xfrm>
            <a:off x="2820284" y="6440919"/>
            <a:ext cx="624300" cy="624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20" name="Google Shape;320;p20"/>
          <p:cNvSpPr txBox="1"/>
          <p:nvPr/>
        </p:nvSpPr>
        <p:spPr>
          <a:xfrm>
            <a:off x="1120604" y="6511817"/>
            <a:ext cx="6243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17</a:t>
            </a:r>
            <a:endParaRPr b="1" i="0" sz="1500" u="none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1" name="Google Shape;321;p20"/>
          <p:cNvSpPr txBox="1"/>
          <p:nvPr/>
        </p:nvSpPr>
        <p:spPr>
          <a:xfrm>
            <a:off x="1966565" y="6574773"/>
            <a:ext cx="624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18</a:t>
            </a:r>
            <a:endParaRPr b="1" i="0" sz="15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1100592" y="7177444"/>
            <a:ext cx="675580" cy="1250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A0A0A0"/>
                </a:solidFill>
                <a:latin typeface="Sora"/>
              </a:rPr>
              <a:t>SEMANA</a:t>
            </a:r>
          </a:p>
        </p:txBody>
      </p:sp>
      <p:sp>
        <p:nvSpPr>
          <p:cNvPr id="323" name="Google Shape;323;p20"/>
          <p:cNvSpPr/>
          <p:nvPr/>
        </p:nvSpPr>
        <p:spPr>
          <a:xfrm>
            <a:off x="2810525" y="7177444"/>
            <a:ext cx="675580" cy="1250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A0A0A0"/>
                </a:solidFill>
                <a:latin typeface="Sora"/>
              </a:rPr>
              <a:t>SEMANA</a:t>
            </a:r>
          </a:p>
        </p:txBody>
      </p:sp>
      <p:sp>
        <p:nvSpPr>
          <p:cNvPr id="324" name="Google Shape;324;p20"/>
          <p:cNvSpPr/>
          <p:nvPr/>
        </p:nvSpPr>
        <p:spPr>
          <a:xfrm>
            <a:off x="3686314" y="6440919"/>
            <a:ext cx="624300" cy="624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20"/>
          <p:cNvSpPr/>
          <p:nvPr/>
        </p:nvSpPr>
        <p:spPr>
          <a:xfrm>
            <a:off x="5814243" y="6506154"/>
            <a:ext cx="165425" cy="164782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3660873" y="7177444"/>
            <a:ext cx="675580" cy="1250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A0A0A0"/>
                </a:solidFill>
                <a:latin typeface="Sora"/>
              </a:rPr>
              <a:t>SEMANA</a:t>
            </a:r>
          </a:p>
        </p:txBody>
      </p:sp>
      <p:sp>
        <p:nvSpPr>
          <p:cNvPr id="327" name="Google Shape;327;p20"/>
          <p:cNvSpPr/>
          <p:nvPr/>
        </p:nvSpPr>
        <p:spPr>
          <a:xfrm>
            <a:off x="4439534" y="7177444"/>
            <a:ext cx="675580" cy="1250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A0A0A0"/>
                </a:solidFill>
                <a:latin typeface="Sora"/>
              </a:rPr>
              <a:t>SEMANA</a:t>
            </a:r>
          </a:p>
        </p:txBody>
      </p:sp>
      <p:sp>
        <p:nvSpPr>
          <p:cNvPr id="328" name="Google Shape;328;p20"/>
          <p:cNvSpPr/>
          <p:nvPr/>
        </p:nvSpPr>
        <p:spPr>
          <a:xfrm>
            <a:off x="4499311" y="6440919"/>
            <a:ext cx="624300" cy="624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29" name="Google Shape;329;p20"/>
          <p:cNvSpPr/>
          <p:nvPr/>
        </p:nvSpPr>
        <p:spPr>
          <a:xfrm>
            <a:off x="5309504" y="6440919"/>
            <a:ext cx="624300" cy="624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0" name="Google Shape;330;p20"/>
          <p:cNvSpPr/>
          <p:nvPr/>
        </p:nvSpPr>
        <p:spPr>
          <a:xfrm>
            <a:off x="6147625" y="6440919"/>
            <a:ext cx="624300" cy="624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1" name="Google Shape;331;p20"/>
          <p:cNvSpPr/>
          <p:nvPr/>
        </p:nvSpPr>
        <p:spPr>
          <a:xfrm>
            <a:off x="6940266" y="6440919"/>
            <a:ext cx="624300" cy="624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332" name="Google Shape;332;p20"/>
          <p:cNvCxnSpPr/>
          <p:nvPr/>
        </p:nvCxnSpPr>
        <p:spPr>
          <a:xfrm rot="10800000">
            <a:off x="4618807" y="5538183"/>
            <a:ext cx="549900" cy="0"/>
          </a:xfrm>
          <a:prstGeom prst="straightConnector1">
            <a:avLst/>
          </a:prstGeom>
          <a:noFill/>
          <a:ln cap="flat" cmpd="sng" w="9525">
            <a:solidFill>
              <a:srgbClr val="9572D8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33" name="Google Shape;333;p20"/>
          <p:cNvCxnSpPr/>
          <p:nvPr/>
        </p:nvCxnSpPr>
        <p:spPr>
          <a:xfrm>
            <a:off x="6594483" y="5549721"/>
            <a:ext cx="580500" cy="0"/>
          </a:xfrm>
          <a:prstGeom prst="straightConnector1">
            <a:avLst/>
          </a:prstGeom>
          <a:noFill/>
          <a:ln cap="flat" cmpd="sng" w="9525">
            <a:solidFill>
              <a:srgbClr val="9572D8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34" name="Google Shape;334;p20"/>
          <p:cNvSpPr/>
          <p:nvPr/>
        </p:nvSpPr>
        <p:spPr>
          <a:xfrm>
            <a:off x="5341715" y="5429968"/>
            <a:ext cx="1224671" cy="22606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572D8"/>
                </a:solidFill>
                <a:latin typeface="Sora"/>
              </a:rPr>
              <a:t>MÓDULO 6</a:t>
            </a:r>
          </a:p>
        </p:txBody>
      </p:sp>
      <p:sp>
        <p:nvSpPr>
          <p:cNvPr id="335" name="Google Shape;335;p20"/>
          <p:cNvSpPr txBox="1"/>
          <p:nvPr/>
        </p:nvSpPr>
        <p:spPr>
          <a:xfrm>
            <a:off x="1543729" y="5719693"/>
            <a:ext cx="247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100">
                <a:solidFill>
                  <a:srgbClr val="4000B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ML: Modelado supervisado</a:t>
            </a:r>
            <a:endParaRPr b="0" i="0" sz="1100" u="none" cap="none" strike="noStrike">
              <a:solidFill>
                <a:srgbClr val="4000B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4716574" y="5719703"/>
            <a:ext cx="2477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" sz="1100">
                <a:solidFill>
                  <a:srgbClr val="9572D8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Procesamiento de lenguaje natural</a:t>
            </a:r>
            <a:endParaRPr sz="1100">
              <a:solidFill>
                <a:srgbClr val="4124BB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7934917" y="6670880"/>
            <a:ext cx="176100" cy="16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000B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7934917" y="5538183"/>
            <a:ext cx="176100" cy="16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000B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4516877" y="7363821"/>
            <a:ext cx="530700" cy="282900"/>
          </a:xfrm>
          <a:prstGeom prst="roundRect">
            <a:avLst>
              <a:gd fmla="val 50000" name="adj"/>
            </a:avLst>
          </a:prstGeom>
          <a:solidFill>
            <a:srgbClr val="9572D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4469939" y="7682806"/>
            <a:ext cx="624688" cy="706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572D8"/>
                </a:solidFill>
                <a:latin typeface="Sora"/>
              </a:rPr>
              <a:t>Inicio de proyecto</a:t>
            </a:r>
          </a:p>
        </p:txBody>
      </p:sp>
      <p:sp>
        <p:nvSpPr>
          <p:cNvPr id="341" name="Google Shape;341;p20"/>
          <p:cNvSpPr/>
          <p:nvPr/>
        </p:nvSpPr>
        <p:spPr>
          <a:xfrm>
            <a:off x="4603581" y="7769314"/>
            <a:ext cx="378563" cy="724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572D8"/>
                </a:solidFill>
                <a:latin typeface="Sora"/>
              </a:rPr>
              <a:t>MÓDULO 6</a:t>
            </a:r>
          </a:p>
        </p:txBody>
      </p:sp>
      <p:sp>
        <p:nvSpPr>
          <p:cNvPr id="342" name="Google Shape;342;p20"/>
          <p:cNvSpPr/>
          <p:nvPr/>
        </p:nvSpPr>
        <p:spPr>
          <a:xfrm>
            <a:off x="3733252" y="7878927"/>
            <a:ext cx="1310700" cy="282900"/>
          </a:xfrm>
          <a:prstGeom prst="roundRect">
            <a:avLst>
              <a:gd fmla="val 50000" name="adj"/>
            </a:avLst>
          </a:prstGeom>
          <a:solidFill>
            <a:srgbClr val="9572D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3768879" y="8197912"/>
            <a:ext cx="1217869" cy="758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572D8"/>
                </a:solidFill>
                <a:latin typeface="Sora"/>
              </a:rPr>
              <a:t>Entrega / presentación de proyecto</a:t>
            </a:r>
          </a:p>
        </p:txBody>
      </p:sp>
      <p:sp>
        <p:nvSpPr>
          <p:cNvPr id="344" name="Google Shape;344;p20"/>
          <p:cNvSpPr/>
          <p:nvPr/>
        </p:nvSpPr>
        <p:spPr>
          <a:xfrm>
            <a:off x="4200601" y="8284420"/>
            <a:ext cx="376495" cy="723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572D8"/>
                </a:solidFill>
                <a:latin typeface="Sora"/>
              </a:rPr>
              <a:t>MÓDULO 5</a:t>
            </a:r>
          </a:p>
        </p:txBody>
      </p:sp>
      <p:grpSp>
        <p:nvGrpSpPr>
          <p:cNvPr id="345" name="Google Shape;345;p20"/>
          <p:cNvGrpSpPr/>
          <p:nvPr/>
        </p:nvGrpSpPr>
        <p:grpSpPr>
          <a:xfrm>
            <a:off x="4687940" y="7398728"/>
            <a:ext cx="208559" cy="210214"/>
            <a:chOff x="5370738" y="5066186"/>
            <a:chExt cx="286011" cy="288280"/>
          </a:xfrm>
        </p:grpSpPr>
        <p:sp>
          <p:nvSpPr>
            <p:cNvPr id="346" name="Google Shape;346;p20"/>
            <p:cNvSpPr/>
            <p:nvPr/>
          </p:nvSpPr>
          <p:spPr>
            <a:xfrm>
              <a:off x="5370738" y="5066186"/>
              <a:ext cx="286011" cy="228797"/>
            </a:xfrm>
            <a:custGeom>
              <a:rect b="b" l="l" r="r" t="t"/>
              <a:pathLst>
                <a:path extrusionOk="0" h="3831" w="4789">
                  <a:moveTo>
                    <a:pt x="4142" y="432"/>
                  </a:moveTo>
                  <a:cubicBezTo>
                    <a:pt x="4261" y="432"/>
                    <a:pt x="4357" y="528"/>
                    <a:pt x="4357" y="648"/>
                  </a:cubicBezTo>
                  <a:lnTo>
                    <a:pt x="4357" y="3097"/>
                  </a:lnTo>
                  <a:cubicBezTo>
                    <a:pt x="4357" y="3265"/>
                    <a:pt x="4223" y="3399"/>
                    <a:pt x="4055" y="3399"/>
                  </a:cubicBezTo>
                  <a:lnTo>
                    <a:pt x="734" y="3399"/>
                  </a:lnTo>
                  <a:cubicBezTo>
                    <a:pt x="566" y="3399"/>
                    <a:pt x="432" y="3265"/>
                    <a:pt x="432" y="3097"/>
                  </a:cubicBezTo>
                  <a:lnTo>
                    <a:pt x="432" y="648"/>
                  </a:lnTo>
                  <a:cubicBezTo>
                    <a:pt x="432" y="528"/>
                    <a:pt x="528" y="432"/>
                    <a:pt x="643" y="432"/>
                  </a:cubicBezTo>
                  <a:close/>
                  <a:moveTo>
                    <a:pt x="643" y="1"/>
                  </a:moveTo>
                  <a:cubicBezTo>
                    <a:pt x="288" y="1"/>
                    <a:pt x="1" y="293"/>
                    <a:pt x="1" y="648"/>
                  </a:cubicBezTo>
                  <a:lnTo>
                    <a:pt x="1" y="3097"/>
                  </a:lnTo>
                  <a:cubicBezTo>
                    <a:pt x="1" y="3499"/>
                    <a:pt x="327" y="3830"/>
                    <a:pt x="734" y="3830"/>
                  </a:cubicBezTo>
                  <a:lnTo>
                    <a:pt x="4055" y="3830"/>
                  </a:lnTo>
                  <a:cubicBezTo>
                    <a:pt x="4458" y="3830"/>
                    <a:pt x="4789" y="3499"/>
                    <a:pt x="4789" y="3097"/>
                  </a:cubicBezTo>
                  <a:lnTo>
                    <a:pt x="4789" y="648"/>
                  </a:lnTo>
                  <a:cubicBezTo>
                    <a:pt x="4789" y="293"/>
                    <a:pt x="4496" y="1"/>
                    <a:pt x="4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5370738" y="5221344"/>
              <a:ext cx="286011" cy="25800"/>
            </a:xfrm>
            <a:custGeom>
              <a:rect b="b" l="l" r="r" t="t"/>
              <a:pathLst>
                <a:path extrusionOk="0" h="432" w="4789">
                  <a:moveTo>
                    <a:pt x="216" y="0"/>
                  </a:moveTo>
                  <a:cubicBezTo>
                    <a:pt x="97" y="0"/>
                    <a:pt x="1" y="96"/>
                    <a:pt x="1" y="216"/>
                  </a:cubicBezTo>
                  <a:cubicBezTo>
                    <a:pt x="1" y="336"/>
                    <a:pt x="97" y="432"/>
                    <a:pt x="216" y="432"/>
                  </a:cubicBezTo>
                  <a:lnTo>
                    <a:pt x="4573" y="432"/>
                  </a:lnTo>
                  <a:cubicBezTo>
                    <a:pt x="4693" y="432"/>
                    <a:pt x="4789" y="336"/>
                    <a:pt x="4789" y="216"/>
                  </a:cubicBezTo>
                  <a:cubicBezTo>
                    <a:pt x="4789" y="96"/>
                    <a:pt x="4693" y="0"/>
                    <a:pt x="4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5456081" y="5280350"/>
              <a:ext cx="44374" cy="68681"/>
            </a:xfrm>
            <a:custGeom>
              <a:rect b="b" l="l" r="r" t="t"/>
              <a:pathLst>
                <a:path extrusionOk="0" h="1150" w="743">
                  <a:moveTo>
                    <a:pt x="481" y="1"/>
                  </a:moveTo>
                  <a:cubicBezTo>
                    <a:pt x="387" y="1"/>
                    <a:pt x="299" y="63"/>
                    <a:pt x="268" y="158"/>
                  </a:cubicBezTo>
                  <a:lnTo>
                    <a:pt x="43" y="848"/>
                  </a:lnTo>
                  <a:cubicBezTo>
                    <a:pt x="0" y="968"/>
                    <a:pt x="67" y="1097"/>
                    <a:pt x="187" y="1136"/>
                  </a:cubicBezTo>
                  <a:cubicBezTo>
                    <a:pt x="211" y="1145"/>
                    <a:pt x="235" y="1150"/>
                    <a:pt x="259" y="1150"/>
                  </a:cubicBezTo>
                  <a:cubicBezTo>
                    <a:pt x="355" y="1150"/>
                    <a:pt x="446" y="1088"/>
                    <a:pt x="479" y="992"/>
                  </a:cubicBezTo>
                  <a:lnTo>
                    <a:pt x="700" y="302"/>
                  </a:lnTo>
                  <a:cubicBezTo>
                    <a:pt x="743" y="182"/>
                    <a:pt x="676" y="52"/>
                    <a:pt x="556" y="14"/>
                  </a:cubicBezTo>
                  <a:cubicBezTo>
                    <a:pt x="531" y="5"/>
                    <a:pt x="506" y="1"/>
                    <a:pt x="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5527032" y="5280350"/>
              <a:ext cx="44135" cy="68681"/>
            </a:xfrm>
            <a:custGeom>
              <a:rect b="b" l="l" r="r" t="t"/>
              <a:pathLst>
                <a:path extrusionOk="0" h="1150" w="739">
                  <a:moveTo>
                    <a:pt x="262" y="1"/>
                  </a:moveTo>
                  <a:cubicBezTo>
                    <a:pt x="237" y="1"/>
                    <a:pt x="212" y="5"/>
                    <a:pt x="187" y="14"/>
                  </a:cubicBezTo>
                  <a:cubicBezTo>
                    <a:pt x="63" y="52"/>
                    <a:pt x="1" y="182"/>
                    <a:pt x="39" y="302"/>
                  </a:cubicBezTo>
                  <a:lnTo>
                    <a:pt x="264" y="992"/>
                  </a:lnTo>
                  <a:cubicBezTo>
                    <a:pt x="293" y="1088"/>
                    <a:pt x="384" y="1150"/>
                    <a:pt x="480" y="1150"/>
                  </a:cubicBezTo>
                  <a:cubicBezTo>
                    <a:pt x="504" y="1150"/>
                    <a:pt x="528" y="1145"/>
                    <a:pt x="552" y="1136"/>
                  </a:cubicBezTo>
                  <a:cubicBezTo>
                    <a:pt x="672" y="1097"/>
                    <a:pt x="739" y="968"/>
                    <a:pt x="700" y="848"/>
                  </a:cubicBezTo>
                  <a:lnTo>
                    <a:pt x="475" y="158"/>
                  </a:lnTo>
                  <a:cubicBezTo>
                    <a:pt x="445" y="63"/>
                    <a:pt x="357" y="1"/>
                    <a:pt x="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5393970" y="5328665"/>
              <a:ext cx="238771" cy="25800"/>
            </a:xfrm>
            <a:custGeom>
              <a:rect b="b" l="l" r="r" t="t"/>
              <a:pathLst>
                <a:path extrusionOk="0" h="432" w="3998">
                  <a:moveTo>
                    <a:pt x="220" y="1"/>
                  </a:moveTo>
                  <a:cubicBezTo>
                    <a:pt x="101" y="1"/>
                    <a:pt x="0" y="97"/>
                    <a:pt x="0" y="216"/>
                  </a:cubicBezTo>
                  <a:cubicBezTo>
                    <a:pt x="0" y="336"/>
                    <a:pt x="101" y="432"/>
                    <a:pt x="220" y="432"/>
                  </a:cubicBezTo>
                  <a:lnTo>
                    <a:pt x="3781" y="432"/>
                  </a:lnTo>
                  <a:cubicBezTo>
                    <a:pt x="3901" y="432"/>
                    <a:pt x="3997" y="336"/>
                    <a:pt x="3997" y="216"/>
                  </a:cubicBezTo>
                  <a:cubicBezTo>
                    <a:pt x="3997" y="97"/>
                    <a:pt x="3901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5417142" y="5103154"/>
              <a:ext cx="49868" cy="73339"/>
            </a:xfrm>
            <a:custGeom>
              <a:rect b="b" l="l" r="r" t="t"/>
              <a:pathLst>
                <a:path extrusionOk="0" h="1228" w="835">
                  <a:moveTo>
                    <a:pt x="218" y="0"/>
                  </a:moveTo>
                  <a:cubicBezTo>
                    <a:pt x="167" y="0"/>
                    <a:pt x="115" y="19"/>
                    <a:pt x="77" y="58"/>
                  </a:cubicBezTo>
                  <a:cubicBezTo>
                    <a:pt x="0" y="134"/>
                    <a:pt x="0" y="259"/>
                    <a:pt x="77" y="336"/>
                  </a:cubicBezTo>
                  <a:lnTo>
                    <a:pt x="345" y="604"/>
                  </a:lnTo>
                  <a:lnTo>
                    <a:pt x="72" y="896"/>
                  </a:lnTo>
                  <a:cubicBezTo>
                    <a:pt x="0" y="973"/>
                    <a:pt x="5" y="1098"/>
                    <a:pt x="86" y="1174"/>
                  </a:cubicBezTo>
                  <a:cubicBezTo>
                    <a:pt x="120" y="1208"/>
                    <a:pt x="168" y="1227"/>
                    <a:pt x="221" y="1227"/>
                  </a:cubicBezTo>
                  <a:cubicBezTo>
                    <a:pt x="273" y="1227"/>
                    <a:pt x="326" y="1203"/>
                    <a:pt x="364" y="1165"/>
                  </a:cubicBezTo>
                  <a:lnTo>
                    <a:pt x="762" y="733"/>
                  </a:lnTo>
                  <a:cubicBezTo>
                    <a:pt x="834" y="652"/>
                    <a:pt x="834" y="532"/>
                    <a:pt x="757" y="455"/>
                  </a:cubicBezTo>
                  <a:lnTo>
                    <a:pt x="360" y="58"/>
                  </a:lnTo>
                  <a:cubicBezTo>
                    <a:pt x="321" y="19"/>
                    <a:pt x="270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472923" y="5162637"/>
              <a:ext cx="81641" cy="23829"/>
            </a:xfrm>
            <a:custGeom>
              <a:rect b="b" l="l" r="r" t="t"/>
              <a:pathLst>
                <a:path extrusionOk="0" h="399" w="1367">
                  <a:moveTo>
                    <a:pt x="197" y="1"/>
                  </a:moveTo>
                  <a:cubicBezTo>
                    <a:pt x="87" y="1"/>
                    <a:pt x="1" y="92"/>
                    <a:pt x="1" y="202"/>
                  </a:cubicBezTo>
                  <a:cubicBezTo>
                    <a:pt x="1" y="308"/>
                    <a:pt x="87" y="399"/>
                    <a:pt x="197" y="399"/>
                  </a:cubicBezTo>
                  <a:lnTo>
                    <a:pt x="1165" y="399"/>
                  </a:lnTo>
                  <a:cubicBezTo>
                    <a:pt x="1276" y="399"/>
                    <a:pt x="1367" y="308"/>
                    <a:pt x="1367" y="202"/>
                  </a:cubicBezTo>
                  <a:cubicBezTo>
                    <a:pt x="1367" y="92"/>
                    <a:pt x="1276" y="1"/>
                    <a:pt x="1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353" name="Google Shape;353;p20"/>
          <p:cNvGrpSpPr/>
          <p:nvPr/>
        </p:nvGrpSpPr>
        <p:grpSpPr>
          <a:xfrm>
            <a:off x="4195569" y="7915905"/>
            <a:ext cx="310872" cy="207692"/>
            <a:chOff x="7367267" y="4882400"/>
            <a:chExt cx="453034" cy="302670"/>
          </a:xfrm>
        </p:grpSpPr>
        <p:grpSp>
          <p:nvGrpSpPr>
            <p:cNvPr id="354" name="Google Shape;354;p20"/>
            <p:cNvGrpSpPr/>
            <p:nvPr/>
          </p:nvGrpSpPr>
          <p:grpSpPr>
            <a:xfrm>
              <a:off x="7367267" y="4900350"/>
              <a:ext cx="310492" cy="284720"/>
              <a:chOff x="8598567" y="1778513"/>
              <a:chExt cx="310492" cy="284720"/>
            </a:xfrm>
          </p:grpSpPr>
          <p:sp>
            <p:nvSpPr>
              <p:cNvPr id="355" name="Google Shape;355;p20"/>
              <p:cNvSpPr/>
              <p:nvPr/>
            </p:nvSpPr>
            <p:spPr>
              <a:xfrm>
                <a:off x="8701033" y="1998582"/>
                <a:ext cx="105852" cy="64651"/>
              </a:xfrm>
              <a:custGeom>
                <a:rect b="b" l="l" r="r" t="t"/>
                <a:pathLst>
                  <a:path extrusionOk="0" h="1089" w="1783">
                    <a:moveTo>
                      <a:pt x="891" y="1"/>
                    </a:moveTo>
                    <a:cubicBezTo>
                      <a:pt x="835" y="1"/>
                      <a:pt x="779" y="22"/>
                      <a:pt x="738" y="65"/>
                    </a:cubicBezTo>
                    <a:lnTo>
                      <a:pt x="82" y="717"/>
                    </a:lnTo>
                    <a:cubicBezTo>
                      <a:pt x="0" y="803"/>
                      <a:pt x="0" y="938"/>
                      <a:pt x="82" y="1024"/>
                    </a:cubicBezTo>
                    <a:cubicBezTo>
                      <a:pt x="125" y="1067"/>
                      <a:pt x="181" y="1089"/>
                      <a:pt x="237" y="1089"/>
                    </a:cubicBezTo>
                    <a:cubicBezTo>
                      <a:pt x="294" y="1089"/>
                      <a:pt x="350" y="1067"/>
                      <a:pt x="393" y="1024"/>
                    </a:cubicBezTo>
                    <a:lnTo>
                      <a:pt x="891" y="525"/>
                    </a:lnTo>
                    <a:lnTo>
                      <a:pt x="1390" y="1024"/>
                    </a:lnTo>
                    <a:cubicBezTo>
                      <a:pt x="1433" y="1067"/>
                      <a:pt x="1491" y="1086"/>
                      <a:pt x="1543" y="1086"/>
                    </a:cubicBezTo>
                    <a:cubicBezTo>
                      <a:pt x="1601" y="1086"/>
                      <a:pt x="1653" y="1067"/>
                      <a:pt x="1697" y="1024"/>
                    </a:cubicBezTo>
                    <a:cubicBezTo>
                      <a:pt x="1783" y="938"/>
                      <a:pt x="1783" y="803"/>
                      <a:pt x="1697" y="717"/>
                    </a:cubicBezTo>
                    <a:lnTo>
                      <a:pt x="1045" y="65"/>
                    </a:lnTo>
                    <a:cubicBezTo>
                      <a:pt x="1004" y="22"/>
                      <a:pt x="948" y="1"/>
                      <a:pt x="8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0"/>
              <p:cNvSpPr/>
              <p:nvPr/>
            </p:nvSpPr>
            <p:spPr>
              <a:xfrm>
                <a:off x="8740867" y="1959757"/>
                <a:ext cx="25944" cy="64651"/>
              </a:xfrm>
              <a:custGeom>
                <a:rect b="b" l="l" r="r" t="t"/>
                <a:pathLst>
                  <a:path extrusionOk="0" h="1089" w="437">
                    <a:moveTo>
                      <a:pt x="220" y="1"/>
                    </a:moveTo>
                    <a:cubicBezTo>
                      <a:pt x="101" y="1"/>
                      <a:pt x="0" y="96"/>
                      <a:pt x="0" y="216"/>
                    </a:cubicBezTo>
                    <a:lnTo>
                      <a:pt x="0" y="873"/>
                    </a:lnTo>
                    <a:cubicBezTo>
                      <a:pt x="0" y="993"/>
                      <a:pt x="101" y="1088"/>
                      <a:pt x="220" y="1088"/>
                    </a:cubicBezTo>
                    <a:cubicBezTo>
                      <a:pt x="340" y="1088"/>
                      <a:pt x="436" y="993"/>
                      <a:pt x="436" y="873"/>
                    </a:cubicBezTo>
                    <a:lnTo>
                      <a:pt x="436" y="216"/>
                    </a:lnTo>
                    <a:cubicBezTo>
                      <a:pt x="436" y="96"/>
                      <a:pt x="340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0"/>
              <p:cNvSpPr/>
              <p:nvPr/>
            </p:nvSpPr>
            <p:spPr>
              <a:xfrm>
                <a:off x="8598567" y="1778513"/>
                <a:ext cx="310492" cy="25944"/>
              </a:xfrm>
              <a:custGeom>
                <a:rect b="b" l="l" r="r" t="t"/>
                <a:pathLst>
                  <a:path extrusionOk="0" h="437" w="5230">
                    <a:moveTo>
                      <a:pt x="221" y="1"/>
                    </a:moveTo>
                    <a:cubicBezTo>
                      <a:pt x="101" y="1"/>
                      <a:pt x="1" y="101"/>
                      <a:pt x="1" y="221"/>
                    </a:cubicBezTo>
                    <a:cubicBezTo>
                      <a:pt x="1" y="341"/>
                      <a:pt x="101" y="437"/>
                      <a:pt x="221" y="437"/>
                    </a:cubicBezTo>
                    <a:lnTo>
                      <a:pt x="5014" y="437"/>
                    </a:lnTo>
                    <a:cubicBezTo>
                      <a:pt x="5134" y="437"/>
                      <a:pt x="5229" y="341"/>
                      <a:pt x="5229" y="221"/>
                    </a:cubicBezTo>
                    <a:cubicBezTo>
                      <a:pt x="5229" y="101"/>
                      <a:pt x="5134" y="1"/>
                      <a:pt x="5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0"/>
              <p:cNvSpPr/>
              <p:nvPr/>
            </p:nvSpPr>
            <p:spPr>
              <a:xfrm>
                <a:off x="8624450" y="1778513"/>
                <a:ext cx="258724" cy="207193"/>
              </a:xfrm>
              <a:custGeom>
                <a:rect b="b" l="l" r="r" t="t"/>
                <a:pathLst>
                  <a:path extrusionOk="0" h="3490" w="4358">
                    <a:moveTo>
                      <a:pt x="221" y="1"/>
                    </a:moveTo>
                    <a:cubicBezTo>
                      <a:pt x="101" y="1"/>
                      <a:pt x="1" y="101"/>
                      <a:pt x="1" y="221"/>
                    </a:cubicBezTo>
                    <a:lnTo>
                      <a:pt x="1" y="2833"/>
                    </a:lnTo>
                    <a:cubicBezTo>
                      <a:pt x="1" y="3197"/>
                      <a:pt x="293" y="3490"/>
                      <a:pt x="657" y="3490"/>
                    </a:cubicBezTo>
                    <a:lnTo>
                      <a:pt x="3706" y="3490"/>
                    </a:lnTo>
                    <a:cubicBezTo>
                      <a:pt x="4065" y="3490"/>
                      <a:pt x="4357" y="3197"/>
                      <a:pt x="4357" y="2833"/>
                    </a:cubicBezTo>
                    <a:lnTo>
                      <a:pt x="4357" y="221"/>
                    </a:lnTo>
                    <a:cubicBezTo>
                      <a:pt x="4357" y="101"/>
                      <a:pt x="4261" y="1"/>
                      <a:pt x="4142" y="1"/>
                    </a:cubicBezTo>
                    <a:cubicBezTo>
                      <a:pt x="4022" y="1"/>
                      <a:pt x="3921" y="101"/>
                      <a:pt x="3921" y="221"/>
                    </a:cubicBezTo>
                    <a:lnTo>
                      <a:pt x="3921" y="2833"/>
                    </a:lnTo>
                    <a:cubicBezTo>
                      <a:pt x="3921" y="2953"/>
                      <a:pt x="3825" y="3054"/>
                      <a:pt x="3706" y="3054"/>
                    </a:cubicBezTo>
                    <a:lnTo>
                      <a:pt x="657" y="3054"/>
                    </a:lnTo>
                    <a:cubicBezTo>
                      <a:pt x="538" y="3054"/>
                      <a:pt x="437" y="2953"/>
                      <a:pt x="437" y="2833"/>
                    </a:cubicBezTo>
                    <a:lnTo>
                      <a:pt x="437" y="221"/>
                    </a:lnTo>
                    <a:cubicBezTo>
                      <a:pt x="437" y="101"/>
                      <a:pt x="341" y="1"/>
                      <a:pt x="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20"/>
            <p:cNvSpPr/>
            <p:nvPr/>
          </p:nvSpPr>
          <p:spPr>
            <a:xfrm>
              <a:off x="7713522" y="4882400"/>
              <a:ext cx="71057" cy="71262"/>
            </a:xfrm>
            <a:custGeom>
              <a:rect b="b" l="l" r="r" t="t"/>
              <a:pathLst>
                <a:path extrusionOk="0" h="1309" w="1305">
                  <a:moveTo>
                    <a:pt x="652" y="437"/>
                  </a:moveTo>
                  <a:cubicBezTo>
                    <a:pt x="772" y="437"/>
                    <a:pt x="868" y="533"/>
                    <a:pt x="868" y="652"/>
                  </a:cubicBezTo>
                  <a:cubicBezTo>
                    <a:pt x="868" y="777"/>
                    <a:pt x="772" y="873"/>
                    <a:pt x="652" y="873"/>
                  </a:cubicBezTo>
                  <a:cubicBezTo>
                    <a:pt x="533" y="873"/>
                    <a:pt x="437" y="777"/>
                    <a:pt x="437" y="652"/>
                  </a:cubicBezTo>
                  <a:cubicBezTo>
                    <a:pt x="437" y="533"/>
                    <a:pt x="533" y="437"/>
                    <a:pt x="652" y="437"/>
                  </a:cubicBezTo>
                  <a:close/>
                  <a:moveTo>
                    <a:pt x="652" y="1"/>
                  </a:moveTo>
                  <a:cubicBezTo>
                    <a:pt x="293" y="1"/>
                    <a:pt x="1" y="293"/>
                    <a:pt x="1" y="652"/>
                  </a:cubicBezTo>
                  <a:cubicBezTo>
                    <a:pt x="1" y="1017"/>
                    <a:pt x="293" y="1309"/>
                    <a:pt x="652" y="1309"/>
                  </a:cubicBezTo>
                  <a:cubicBezTo>
                    <a:pt x="1012" y="1309"/>
                    <a:pt x="1304" y="1017"/>
                    <a:pt x="1304" y="652"/>
                  </a:cubicBezTo>
                  <a:cubicBezTo>
                    <a:pt x="1304" y="293"/>
                    <a:pt x="1012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7677750" y="4965367"/>
              <a:ext cx="142550" cy="201755"/>
            </a:xfrm>
            <a:custGeom>
              <a:rect b="b" l="l" r="r" t="t"/>
              <a:pathLst>
                <a:path extrusionOk="0" h="3706" w="2618">
                  <a:moveTo>
                    <a:pt x="1961" y="437"/>
                  </a:moveTo>
                  <a:cubicBezTo>
                    <a:pt x="2081" y="437"/>
                    <a:pt x="2182" y="537"/>
                    <a:pt x="2182" y="657"/>
                  </a:cubicBezTo>
                  <a:lnTo>
                    <a:pt x="2182" y="1525"/>
                  </a:lnTo>
                  <a:cubicBezTo>
                    <a:pt x="2182" y="1649"/>
                    <a:pt x="2081" y="1745"/>
                    <a:pt x="1961" y="1745"/>
                  </a:cubicBezTo>
                  <a:lnTo>
                    <a:pt x="1746" y="1745"/>
                  </a:lnTo>
                  <a:cubicBezTo>
                    <a:pt x="1626" y="1745"/>
                    <a:pt x="1525" y="1841"/>
                    <a:pt x="1525" y="1961"/>
                  </a:cubicBezTo>
                  <a:lnTo>
                    <a:pt x="1525" y="3269"/>
                  </a:lnTo>
                  <a:lnTo>
                    <a:pt x="1094" y="3269"/>
                  </a:lnTo>
                  <a:lnTo>
                    <a:pt x="1094" y="1961"/>
                  </a:lnTo>
                  <a:cubicBezTo>
                    <a:pt x="1094" y="1841"/>
                    <a:pt x="993" y="1745"/>
                    <a:pt x="873" y="1745"/>
                  </a:cubicBezTo>
                  <a:lnTo>
                    <a:pt x="658" y="1745"/>
                  </a:lnTo>
                  <a:cubicBezTo>
                    <a:pt x="538" y="1745"/>
                    <a:pt x="437" y="1649"/>
                    <a:pt x="437" y="1525"/>
                  </a:cubicBezTo>
                  <a:lnTo>
                    <a:pt x="437" y="657"/>
                  </a:lnTo>
                  <a:cubicBezTo>
                    <a:pt x="437" y="537"/>
                    <a:pt x="538" y="437"/>
                    <a:pt x="658" y="437"/>
                  </a:cubicBezTo>
                  <a:close/>
                  <a:moveTo>
                    <a:pt x="658" y="1"/>
                  </a:moveTo>
                  <a:cubicBezTo>
                    <a:pt x="293" y="1"/>
                    <a:pt x="1" y="293"/>
                    <a:pt x="1" y="657"/>
                  </a:cubicBezTo>
                  <a:lnTo>
                    <a:pt x="1" y="1525"/>
                  </a:lnTo>
                  <a:cubicBezTo>
                    <a:pt x="1" y="1889"/>
                    <a:pt x="293" y="2181"/>
                    <a:pt x="658" y="2181"/>
                  </a:cubicBezTo>
                  <a:lnTo>
                    <a:pt x="658" y="3490"/>
                  </a:lnTo>
                  <a:cubicBezTo>
                    <a:pt x="658" y="3609"/>
                    <a:pt x="753" y="3705"/>
                    <a:pt x="873" y="3705"/>
                  </a:cubicBezTo>
                  <a:lnTo>
                    <a:pt x="1746" y="3705"/>
                  </a:lnTo>
                  <a:cubicBezTo>
                    <a:pt x="1865" y="3705"/>
                    <a:pt x="1961" y="3609"/>
                    <a:pt x="1961" y="3490"/>
                  </a:cubicBezTo>
                  <a:lnTo>
                    <a:pt x="1961" y="2181"/>
                  </a:lnTo>
                  <a:cubicBezTo>
                    <a:pt x="2325" y="2181"/>
                    <a:pt x="2618" y="1889"/>
                    <a:pt x="2618" y="1525"/>
                  </a:cubicBezTo>
                  <a:lnTo>
                    <a:pt x="2618" y="657"/>
                  </a:lnTo>
                  <a:cubicBezTo>
                    <a:pt x="2618" y="293"/>
                    <a:pt x="2325" y="1"/>
                    <a:pt x="1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7476820" y="4965387"/>
              <a:ext cx="91375" cy="85284"/>
            </a:xfrm>
            <a:custGeom>
              <a:rect b="b" l="l" r="r" t="t"/>
              <a:pathLst>
                <a:path extrusionOk="0" h="1428" w="1530">
                  <a:moveTo>
                    <a:pt x="756" y="0"/>
                  </a:moveTo>
                  <a:cubicBezTo>
                    <a:pt x="728" y="0"/>
                    <a:pt x="701" y="15"/>
                    <a:pt x="686" y="44"/>
                  </a:cubicBezTo>
                  <a:lnTo>
                    <a:pt x="523" y="389"/>
                  </a:lnTo>
                  <a:cubicBezTo>
                    <a:pt x="514" y="413"/>
                    <a:pt x="490" y="432"/>
                    <a:pt x="466" y="437"/>
                  </a:cubicBezTo>
                  <a:lnTo>
                    <a:pt x="87" y="499"/>
                  </a:lnTo>
                  <a:cubicBezTo>
                    <a:pt x="25" y="508"/>
                    <a:pt x="1" y="585"/>
                    <a:pt x="49" y="628"/>
                  </a:cubicBezTo>
                  <a:lnTo>
                    <a:pt x="327" y="892"/>
                  </a:lnTo>
                  <a:cubicBezTo>
                    <a:pt x="346" y="911"/>
                    <a:pt x="356" y="935"/>
                    <a:pt x="351" y="959"/>
                  </a:cubicBezTo>
                  <a:lnTo>
                    <a:pt x="293" y="1338"/>
                  </a:lnTo>
                  <a:cubicBezTo>
                    <a:pt x="286" y="1387"/>
                    <a:pt x="327" y="1428"/>
                    <a:pt x="373" y="1428"/>
                  </a:cubicBezTo>
                  <a:cubicBezTo>
                    <a:pt x="384" y="1428"/>
                    <a:pt x="396" y="1425"/>
                    <a:pt x="408" y="1419"/>
                  </a:cubicBezTo>
                  <a:lnTo>
                    <a:pt x="744" y="1232"/>
                  </a:lnTo>
                  <a:cubicBezTo>
                    <a:pt x="754" y="1227"/>
                    <a:pt x="768" y="1223"/>
                    <a:pt x="782" y="1223"/>
                  </a:cubicBezTo>
                  <a:cubicBezTo>
                    <a:pt x="793" y="1223"/>
                    <a:pt x="805" y="1226"/>
                    <a:pt x="816" y="1232"/>
                  </a:cubicBezTo>
                  <a:lnTo>
                    <a:pt x="1156" y="1405"/>
                  </a:lnTo>
                  <a:cubicBezTo>
                    <a:pt x="1167" y="1410"/>
                    <a:pt x="1178" y="1413"/>
                    <a:pt x="1190" y="1413"/>
                  </a:cubicBezTo>
                  <a:cubicBezTo>
                    <a:pt x="1236" y="1413"/>
                    <a:pt x="1278" y="1369"/>
                    <a:pt x="1266" y="1318"/>
                  </a:cubicBezTo>
                  <a:lnTo>
                    <a:pt x="1194" y="945"/>
                  </a:lnTo>
                  <a:cubicBezTo>
                    <a:pt x="1189" y="921"/>
                    <a:pt x="1199" y="892"/>
                    <a:pt x="1218" y="873"/>
                  </a:cubicBezTo>
                  <a:lnTo>
                    <a:pt x="1487" y="604"/>
                  </a:lnTo>
                  <a:cubicBezTo>
                    <a:pt x="1530" y="556"/>
                    <a:pt x="1501" y="480"/>
                    <a:pt x="1439" y="470"/>
                  </a:cubicBezTo>
                  <a:lnTo>
                    <a:pt x="1060" y="422"/>
                  </a:lnTo>
                  <a:cubicBezTo>
                    <a:pt x="1036" y="422"/>
                    <a:pt x="1012" y="403"/>
                    <a:pt x="1003" y="384"/>
                  </a:cubicBezTo>
                  <a:lnTo>
                    <a:pt x="825" y="44"/>
                  </a:lnTo>
                  <a:cubicBezTo>
                    <a:pt x="811" y="15"/>
                    <a:pt x="783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20"/>
          <p:cNvSpPr/>
          <p:nvPr/>
        </p:nvSpPr>
        <p:spPr>
          <a:xfrm>
            <a:off x="6987193" y="8197912"/>
            <a:ext cx="1217869" cy="758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0FBA"/>
                </a:solidFill>
                <a:latin typeface="Sora"/>
              </a:rPr>
              <a:t>Entrega / presentación de proyecto</a:t>
            </a:r>
          </a:p>
        </p:txBody>
      </p:sp>
      <p:sp>
        <p:nvSpPr>
          <p:cNvPr id="363" name="Google Shape;363;p20"/>
          <p:cNvSpPr/>
          <p:nvPr/>
        </p:nvSpPr>
        <p:spPr>
          <a:xfrm>
            <a:off x="7418916" y="8284420"/>
            <a:ext cx="378563" cy="724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0FBA"/>
                </a:solidFill>
                <a:latin typeface="Sora"/>
              </a:rPr>
              <a:t>MÓDULO 6</a:t>
            </a:r>
          </a:p>
        </p:txBody>
      </p:sp>
      <p:sp>
        <p:nvSpPr>
          <p:cNvPr id="364" name="Google Shape;364;p20"/>
          <p:cNvSpPr/>
          <p:nvPr/>
        </p:nvSpPr>
        <p:spPr>
          <a:xfrm>
            <a:off x="7934917" y="7937394"/>
            <a:ext cx="176100" cy="16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72D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" name="Google Shape;365;p20"/>
          <p:cNvGrpSpPr/>
          <p:nvPr/>
        </p:nvGrpSpPr>
        <p:grpSpPr>
          <a:xfrm>
            <a:off x="7169635" y="7915905"/>
            <a:ext cx="310872" cy="207692"/>
            <a:chOff x="7367267" y="4882400"/>
            <a:chExt cx="453034" cy="302670"/>
          </a:xfrm>
        </p:grpSpPr>
        <p:grpSp>
          <p:nvGrpSpPr>
            <p:cNvPr id="366" name="Google Shape;366;p20"/>
            <p:cNvGrpSpPr/>
            <p:nvPr/>
          </p:nvGrpSpPr>
          <p:grpSpPr>
            <a:xfrm>
              <a:off x="7367267" y="4900350"/>
              <a:ext cx="310492" cy="284720"/>
              <a:chOff x="8598567" y="1778513"/>
              <a:chExt cx="310492" cy="284720"/>
            </a:xfrm>
          </p:grpSpPr>
          <p:sp>
            <p:nvSpPr>
              <p:cNvPr id="367" name="Google Shape;367;p20"/>
              <p:cNvSpPr/>
              <p:nvPr/>
            </p:nvSpPr>
            <p:spPr>
              <a:xfrm>
                <a:off x="8701033" y="1998582"/>
                <a:ext cx="105852" cy="64651"/>
              </a:xfrm>
              <a:custGeom>
                <a:rect b="b" l="l" r="r" t="t"/>
                <a:pathLst>
                  <a:path extrusionOk="0" h="1089" w="1783">
                    <a:moveTo>
                      <a:pt x="891" y="1"/>
                    </a:moveTo>
                    <a:cubicBezTo>
                      <a:pt x="835" y="1"/>
                      <a:pt x="779" y="22"/>
                      <a:pt x="738" y="65"/>
                    </a:cubicBezTo>
                    <a:lnTo>
                      <a:pt x="82" y="717"/>
                    </a:lnTo>
                    <a:cubicBezTo>
                      <a:pt x="0" y="803"/>
                      <a:pt x="0" y="938"/>
                      <a:pt x="82" y="1024"/>
                    </a:cubicBezTo>
                    <a:cubicBezTo>
                      <a:pt x="125" y="1067"/>
                      <a:pt x="181" y="1089"/>
                      <a:pt x="237" y="1089"/>
                    </a:cubicBezTo>
                    <a:cubicBezTo>
                      <a:pt x="294" y="1089"/>
                      <a:pt x="350" y="1067"/>
                      <a:pt x="393" y="1024"/>
                    </a:cubicBezTo>
                    <a:lnTo>
                      <a:pt x="891" y="525"/>
                    </a:lnTo>
                    <a:lnTo>
                      <a:pt x="1390" y="1024"/>
                    </a:lnTo>
                    <a:cubicBezTo>
                      <a:pt x="1433" y="1067"/>
                      <a:pt x="1491" y="1086"/>
                      <a:pt x="1543" y="1086"/>
                    </a:cubicBezTo>
                    <a:cubicBezTo>
                      <a:pt x="1601" y="1086"/>
                      <a:pt x="1653" y="1067"/>
                      <a:pt x="1697" y="1024"/>
                    </a:cubicBezTo>
                    <a:cubicBezTo>
                      <a:pt x="1783" y="938"/>
                      <a:pt x="1783" y="803"/>
                      <a:pt x="1697" y="717"/>
                    </a:cubicBezTo>
                    <a:lnTo>
                      <a:pt x="1045" y="65"/>
                    </a:lnTo>
                    <a:cubicBezTo>
                      <a:pt x="1004" y="22"/>
                      <a:pt x="948" y="1"/>
                      <a:pt x="8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0"/>
              <p:cNvSpPr/>
              <p:nvPr/>
            </p:nvSpPr>
            <p:spPr>
              <a:xfrm>
                <a:off x="8740867" y="1959757"/>
                <a:ext cx="25944" cy="64651"/>
              </a:xfrm>
              <a:custGeom>
                <a:rect b="b" l="l" r="r" t="t"/>
                <a:pathLst>
                  <a:path extrusionOk="0" h="1089" w="437">
                    <a:moveTo>
                      <a:pt x="220" y="1"/>
                    </a:moveTo>
                    <a:cubicBezTo>
                      <a:pt x="101" y="1"/>
                      <a:pt x="0" y="96"/>
                      <a:pt x="0" y="216"/>
                    </a:cubicBezTo>
                    <a:lnTo>
                      <a:pt x="0" y="873"/>
                    </a:lnTo>
                    <a:cubicBezTo>
                      <a:pt x="0" y="993"/>
                      <a:pt x="101" y="1088"/>
                      <a:pt x="220" y="1088"/>
                    </a:cubicBezTo>
                    <a:cubicBezTo>
                      <a:pt x="340" y="1088"/>
                      <a:pt x="436" y="993"/>
                      <a:pt x="436" y="873"/>
                    </a:cubicBezTo>
                    <a:lnTo>
                      <a:pt x="436" y="216"/>
                    </a:lnTo>
                    <a:cubicBezTo>
                      <a:pt x="436" y="96"/>
                      <a:pt x="340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0"/>
              <p:cNvSpPr/>
              <p:nvPr/>
            </p:nvSpPr>
            <p:spPr>
              <a:xfrm>
                <a:off x="8598567" y="1778513"/>
                <a:ext cx="310492" cy="25944"/>
              </a:xfrm>
              <a:custGeom>
                <a:rect b="b" l="l" r="r" t="t"/>
                <a:pathLst>
                  <a:path extrusionOk="0" h="437" w="5230">
                    <a:moveTo>
                      <a:pt x="221" y="1"/>
                    </a:moveTo>
                    <a:cubicBezTo>
                      <a:pt x="101" y="1"/>
                      <a:pt x="1" y="101"/>
                      <a:pt x="1" y="221"/>
                    </a:cubicBezTo>
                    <a:cubicBezTo>
                      <a:pt x="1" y="341"/>
                      <a:pt x="101" y="437"/>
                      <a:pt x="221" y="437"/>
                    </a:cubicBezTo>
                    <a:lnTo>
                      <a:pt x="5014" y="437"/>
                    </a:lnTo>
                    <a:cubicBezTo>
                      <a:pt x="5134" y="437"/>
                      <a:pt x="5229" y="341"/>
                      <a:pt x="5229" y="221"/>
                    </a:cubicBezTo>
                    <a:cubicBezTo>
                      <a:pt x="5229" y="101"/>
                      <a:pt x="5134" y="1"/>
                      <a:pt x="5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0"/>
              <p:cNvSpPr/>
              <p:nvPr/>
            </p:nvSpPr>
            <p:spPr>
              <a:xfrm>
                <a:off x="8624450" y="1778513"/>
                <a:ext cx="258724" cy="207193"/>
              </a:xfrm>
              <a:custGeom>
                <a:rect b="b" l="l" r="r" t="t"/>
                <a:pathLst>
                  <a:path extrusionOk="0" h="3490" w="4358">
                    <a:moveTo>
                      <a:pt x="221" y="1"/>
                    </a:moveTo>
                    <a:cubicBezTo>
                      <a:pt x="101" y="1"/>
                      <a:pt x="1" y="101"/>
                      <a:pt x="1" y="221"/>
                    </a:cubicBezTo>
                    <a:lnTo>
                      <a:pt x="1" y="2833"/>
                    </a:lnTo>
                    <a:cubicBezTo>
                      <a:pt x="1" y="3197"/>
                      <a:pt x="293" y="3490"/>
                      <a:pt x="657" y="3490"/>
                    </a:cubicBezTo>
                    <a:lnTo>
                      <a:pt x="3706" y="3490"/>
                    </a:lnTo>
                    <a:cubicBezTo>
                      <a:pt x="4065" y="3490"/>
                      <a:pt x="4357" y="3197"/>
                      <a:pt x="4357" y="2833"/>
                    </a:cubicBezTo>
                    <a:lnTo>
                      <a:pt x="4357" y="221"/>
                    </a:lnTo>
                    <a:cubicBezTo>
                      <a:pt x="4357" y="101"/>
                      <a:pt x="4261" y="1"/>
                      <a:pt x="4142" y="1"/>
                    </a:cubicBezTo>
                    <a:cubicBezTo>
                      <a:pt x="4022" y="1"/>
                      <a:pt x="3921" y="101"/>
                      <a:pt x="3921" y="221"/>
                    </a:cubicBezTo>
                    <a:lnTo>
                      <a:pt x="3921" y="2833"/>
                    </a:lnTo>
                    <a:cubicBezTo>
                      <a:pt x="3921" y="2953"/>
                      <a:pt x="3825" y="3054"/>
                      <a:pt x="3706" y="3054"/>
                    </a:cubicBezTo>
                    <a:lnTo>
                      <a:pt x="657" y="3054"/>
                    </a:lnTo>
                    <a:cubicBezTo>
                      <a:pt x="538" y="3054"/>
                      <a:pt x="437" y="2953"/>
                      <a:pt x="437" y="2833"/>
                    </a:cubicBezTo>
                    <a:lnTo>
                      <a:pt x="437" y="221"/>
                    </a:lnTo>
                    <a:cubicBezTo>
                      <a:pt x="437" y="101"/>
                      <a:pt x="341" y="1"/>
                      <a:pt x="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1" name="Google Shape;371;p20"/>
            <p:cNvSpPr/>
            <p:nvPr/>
          </p:nvSpPr>
          <p:spPr>
            <a:xfrm>
              <a:off x="7713522" y="4882400"/>
              <a:ext cx="71057" cy="71262"/>
            </a:xfrm>
            <a:custGeom>
              <a:rect b="b" l="l" r="r" t="t"/>
              <a:pathLst>
                <a:path extrusionOk="0" h="1309" w="1305">
                  <a:moveTo>
                    <a:pt x="652" y="437"/>
                  </a:moveTo>
                  <a:cubicBezTo>
                    <a:pt x="772" y="437"/>
                    <a:pt x="868" y="533"/>
                    <a:pt x="868" y="652"/>
                  </a:cubicBezTo>
                  <a:cubicBezTo>
                    <a:pt x="868" y="777"/>
                    <a:pt x="772" y="873"/>
                    <a:pt x="652" y="873"/>
                  </a:cubicBezTo>
                  <a:cubicBezTo>
                    <a:pt x="533" y="873"/>
                    <a:pt x="437" y="777"/>
                    <a:pt x="437" y="652"/>
                  </a:cubicBezTo>
                  <a:cubicBezTo>
                    <a:pt x="437" y="533"/>
                    <a:pt x="533" y="437"/>
                    <a:pt x="652" y="437"/>
                  </a:cubicBezTo>
                  <a:close/>
                  <a:moveTo>
                    <a:pt x="652" y="1"/>
                  </a:moveTo>
                  <a:cubicBezTo>
                    <a:pt x="293" y="1"/>
                    <a:pt x="1" y="293"/>
                    <a:pt x="1" y="652"/>
                  </a:cubicBezTo>
                  <a:cubicBezTo>
                    <a:pt x="1" y="1017"/>
                    <a:pt x="293" y="1309"/>
                    <a:pt x="652" y="1309"/>
                  </a:cubicBezTo>
                  <a:cubicBezTo>
                    <a:pt x="1012" y="1309"/>
                    <a:pt x="1304" y="1017"/>
                    <a:pt x="1304" y="652"/>
                  </a:cubicBezTo>
                  <a:cubicBezTo>
                    <a:pt x="1304" y="293"/>
                    <a:pt x="1012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7677750" y="4965367"/>
              <a:ext cx="142550" cy="201755"/>
            </a:xfrm>
            <a:custGeom>
              <a:rect b="b" l="l" r="r" t="t"/>
              <a:pathLst>
                <a:path extrusionOk="0" h="3706" w="2618">
                  <a:moveTo>
                    <a:pt x="1961" y="437"/>
                  </a:moveTo>
                  <a:cubicBezTo>
                    <a:pt x="2081" y="437"/>
                    <a:pt x="2182" y="537"/>
                    <a:pt x="2182" y="657"/>
                  </a:cubicBezTo>
                  <a:lnTo>
                    <a:pt x="2182" y="1525"/>
                  </a:lnTo>
                  <a:cubicBezTo>
                    <a:pt x="2182" y="1649"/>
                    <a:pt x="2081" y="1745"/>
                    <a:pt x="1961" y="1745"/>
                  </a:cubicBezTo>
                  <a:lnTo>
                    <a:pt x="1746" y="1745"/>
                  </a:lnTo>
                  <a:cubicBezTo>
                    <a:pt x="1626" y="1745"/>
                    <a:pt x="1525" y="1841"/>
                    <a:pt x="1525" y="1961"/>
                  </a:cubicBezTo>
                  <a:lnTo>
                    <a:pt x="1525" y="3269"/>
                  </a:lnTo>
                  <a:lnTo>
                    <a:pt x="1094" y="3269"/>
                  </a:lnTo>
                  <a:lnTo>
                    <a:pt x="1094" y="1961"/>
                  </a:lnTo>
                  <a:cubicBezTo>
                    <a:pt x="1094" y="1841"/>
                    <a:pt x="993" y="1745"/>
                    <a:pt x="873" y="1745"/>
                  </a:cubicBezTo>
                  <a:lnTo>
                    <a:pt x="658" y="1745"/>
                  </a:lnTo>
                  <a:cubicBezTo>
                    <a:pt x="538" y="1745"/>
                    <a:pt x="437" y="1649"/>
                    <a:pt x="437" y="1525"/>
                  </a:cubicBezTo>
                  <a:lnTo>
                    <a:pt x="437" y="657"/>
                  </a:lnTo>
                  <a:cubicBezTo>
                    <a:pt x="437" y="537"/>
                    <a:pt x="538" y="437"/>
                    <a:pt x="658" y="437"/>
                  </a:cubicBezTo>
                  <a:close/>
                  <a:moveTo>
                    <a:pt x="658" y="1"/>
                  </a:moveTo>
                  <a:cubicBezTo>
                    <a:pt x="293" y="1"/>
                    <a:pt x="1" y="293"/>
                    <a:pt x="1" y="657"/>
                  </a:cubicBezTo>
                  <a:lnTo>
                    <a:pt x="1" y="1525"/>
                  </a:lnTo>
                  <a:cubicBezTo>
                    <a:pt x="1" y="1889"/>
                    <a:pt x="293" y="2181"/>
                    <a:pt x="658" y="2181"/>
                  </a:cubicBezTo>
                  <a:lnTo>
                    <a:pt x="658" y="3490"/>
                  </a:lnTo>
                  <a:cubicBezTo>
                    <a:pt x="658" y="3609"/>
                    <a:pt x="753" y="3705"/>
                    <a:pt x="873" y="3705"/>
                  </a:cubicBezTo>
                  <a:lnTo>
                    <a:pt x="1746" y="3705"/>
                  </a:lnTo>
                  <a:cubicBezTo>
                    <a:pt x="1865" y="3705"/>
                    <a:pt x="1961" y="3609"/>
                    <a:pt x="1961" y="3490"/>
                  </a:cubicBezTo>
                  <a:lnTo>
                    <a:pt x="1961" y="2181"/>
                  </a:lnTo>
                  <a:cubicBezTo>
                    <a:pt x="2325" y="2181"/>
                    <a:pt x="2618" y="1889"/>
                    <a:pt x="2618" y="1525"/>
                  </a:cubicBezTo>
                  <a:lnTo>
                    <a:pt x="2618" y="657"/>
                  </a:lnTo>
                  <a:cubicBezTo>
                    <a:pt x="2618" y="293"/>
                    <a:pt x="2325" y="1"/>
                    <a:pt x="1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7476820" y="4965387"/>
              <a:ext cx="91375" cy="85284"/>
            </a:xfrm>
            <a:custGeom>
              <a:rect b="b" l="l" r="r" t="t"/>
              <a:pathLst>
                <a:path extrusionOk="0" h="1428" w="1530">
                  <a:moveTo>
                    <a:pt x="756" y="0"/>
                  </a:moveTo>
                  <a:cubicBezTo>
                    <a:pt x="728" y="0"/>
                    <a:pt x="701" y="15"/>
                    <a:pt x="686" y="44"/>
                  </a:cubicBezTo>
                  <a:lnTo>
                    <a:pt x="523" y="389"/>
                  </a:lnTo>
                  <a:cubicBezTo>
                    <a:pt x="514" y="413"/>
                    <a:pt x="490" y="432"/>
                    <a:pt x="466" y="437"/>
                  </a:cubicBezTo>
                  <a:lnTo>
                    <a:pt x="87" y="499"/>
                  </a:lnTo>
                  <a:cubicBezTo>
                    <a:pt x="25" y="508"/>
                    <a:pt x="1" y="585"/>
                    <a:pt x="49" y="628"/>
                  </a:cubicBezTo>
                  <a:lnTo>
                    <a:pt x="327" y="892"/>
                  </a:lnTo>
                  <a:cubicBezTo>
                    <a:pt x="346" y="911"/>
                    <a:pt x="356" y="935"/>
                    <a:pt x="351" y="959"/>
                  </a:cubicBezTo>
                  <a:lnTo>
                    <a:pt x="293" y="1338"/>
                  </a:lnTo>
                  <a:cubicBezTo>
                    <a:pt x="286" y="1387"/>
                    <a:pt x="327" y="1428"/>
                    <a:pt x="373" y="1428"/>
                  </a:cubicBezTo>
                  <a:cubicBezTo>
                    <a:pt x="384" y="1428"/>
                    <a:pt x="396" y="1425"/>
                    <a:pt x="408" y="1419"/>
                  </a:cubicBezTo>
                  <a:lnTo>
                    <a:pt x="744" y="1232"/>
                  </a:lnTo>
                  <a:cubicBezTo>
                    <a:pt x="754" y="1227"/>
                    <a:pt x="768" y="1223"/>
                    <a:pt x="782" y="1223"/>
                  </a:cubicBezTo>
                  <a:cubicBezTo>
                    <a:pt x="793" y="1223"/>
                    <a:pt x="805" y="1226"/>
                    <a:pt x="816" y="1232"/>
                  </a:cubicBezTo>
                  <a:lnTo>
                    <a:pt x="1156" y="1405"/>
                  </a:lnTo>
                  <a:cubicBezTo>
                    <a:pt x="1167" y="1410"/>
                    <a:pt x="1178" y="1413"/>
                    <a:pt x="1190" y="1413"/>
                  </a:cubicBezTo>
                  <a:cubicBezTo>
                    <a:pt x="1236" y="1413"/>
                    <a:pt x="1278" y="1369"/>
                    <a:pt x="1266" y="1318"/>
                  </a:cubicBezTo>
                  <a:lnTo>
                    <a:pt x="1194" y="945"/>
                  </a:lnTo>
                  <a:cubicBezTo>
                    <a:pt x="1189" y="921"/>
                    <a:pt x="1199" y="892"/>
                    <a:pt x="1218" y="873"/>
                  </a:cubicBezTo>
                  <a:lnTo>
                    <a:pt x="1487" y="604"/>
                  </a:lnTo>
                  <a:cubicBezTo>
                    <a:pt x="1530" y="556"/>
                    <a:pt x="1501" y="480"/>
                    <a:pt x="1439" y="470"/>
                  </a:cubicBezTo>
                  <a:lnTo>
                    <a:pt x="1060" y="422"/>
                  </a:lnTo>
                  <a:cubicBezTo>
                    <a:pt x="1036" y="422"/>
                    <a:pt x="1012" y="403"/>
                    <a:pt x="1003" y="384"/>
                  </a:cubicBezTo>
                  <a:lnTo>
                    <a:pt x="825" y="44"/>
                  </a:lnTo>
                  <a:cubicBezTo>
                    <a:pt x="811" y="15"/>
                    <a:pt x="783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0"/>
          <p:cNvSpPr txBox="1"/>
          <p:nvPr/>
        </p:nvSpPr>
        <p:spPr>
          <a:xfrm>
            <a:off x="2816129" y="6574773"/>
            <a:ext cx="624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19</a:t>
            </a:r>
            <a:endParaRPr b="1" sz="15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5" name="Google Shape;375;p20"/>
          <p:cNvSpPr txBox="1"/>
          <p:nvPr/>
        </p:nvSpPr>
        <p:spPr>
          <a:xfrm>
            <a:off x="3689121" y="6574773"/>
            <a:ext cx="624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20</a:t>
            </a:r>
            <a:endParaRPr b="1" i="0" sz="1500" u="none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6" name="Google Shape;376;p20"/>
          <p:cNvSpPr txBox="1"/>
          <p:nvPr/>
        </p:nvSpPr>
        <p:spPr>
          <a:xfrm>
            <a:off x="4497907" y="6574773"/>
            <a:ext cx="624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21</a:t>
            </a:r>
            <a:endParaRPr b="1" i="0" sz="1500" u="none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7" name="Google Shape;377;p20"/>
          <p:cNvSpPr txBox="1"/>
          <p:nvPr/>
        </p:nvSpPr>
        <p:spPr>
          <a:xfrm>
            <a:off x="5322764" y="6574773"/>
            <a:ext cx="624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22</a:t>
            </a:r>
            <a:endParaRPr b="1" i="0" sz="1500" u="none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8" name="Google Shape;378;p20"/>
          <p:cNvSpPr txBox="1"/>
          <p:nvPr/>
        </p:nvSpPr>
        <p:spPr>
          <a:xfrm>
            <a:off x="6147609" y="6574773"/>
            <a:ext cx="624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23</a:t>
            </a:r>
            <a:endParaRPr b="1" i="0" sz="1500" u="none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9" name="Google Shape;379;p20"/>
          <p:cNvSpPr txBox="1"/>
          <p:nvPr/>
        </p:nvSpPr>
        <p:spPr>
          <a:xfrm>
            <a:off x="6940255" y="6574773"/>
            <a:ext cx="624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s" sz="15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24</a:t>
            </a:r>
            <a:endParaRPr b="1" i="0" sz="1500" u="none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0" name="Google Shape;380;p20"/>
          <p:cNvSpPr/>
          <p:nvPr/>
        </p:nvSpPr>
        <p:spPr>
          <a:xfrm rot="10800000">
            <a:off x="1054024" y="7886926"/>
            <a:ext cx="675600" cy="282900"/>
          </a:xfrm>
          <a:prstGeom prst="roundRect">
            <a:avLst>
              <a:gd fmla="val 50000" name="adj"/>
            </a:avLst>
          </a:prstGeom>
          <a:solidFill>
            <a:srgbClr val="9572D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0"/>
          <p:cNvSpPr/>
          <p:nvPr/>
        </p:nvSpPr>
        <p:spPr>
          <a:xfrm rot="10800000">
            <a:off x="994040" y="7889775"/>
            <a:ext cx="406500" cy="282900"/>
          </a:xfrm>
          <a:prstGeom prst="rect">
            <a:avLst/>
          </a:prstGeom>
          <a:solidFill>
            <a:srgbClr val="9572D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0"/>
          <p:cNvSpPr/>
          <p:nvPr/>
        </p:nvSpPr>
        <p:spPr>
          <a:xfrm>
            <a:off x="994062" y="8197912"/>
            <a:ext cx="1217869" cy="758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572D8"/>
                </a:solidFill>
                <a:latin typeface="Sora"/>
              </a:rPr>
              <a:t>Entrega / presentación de proyecto</a:t>
            </a:r>
          </a:p>
        </p:txBody>
      </p:sp>
      <p:sp>
        <p:nvSpPr>
          <p:cNvPr id="383" name="Google Shape;383;p20"/>
          <p:cNvSpPr/>
          <p:nvPr/>
        </p:nvSpPr>
        <p:spPr>
          <a:xfrm>
            <a:off x="1425785" y="8284420"/>
            <a:ext cx="379184" cy="723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9572D8"/>
                </a:solidFill>
                <a:latin typeface="Sora"/>
              </a:rPr>
              <a:t>MÓDULO 4</a:t>
            </a:r>
          </a:p>
        </p:txBody>
      </p:sp>
      <p:sp>
        <p:nvSpPr>
          <p:cNvPr id="384" name="Google Shape;384;p20"/>
          <p:cNvSpPr/>
          <p:nvPr/>
        </p:nvSpPr>
        <p:spPr>
          <a:xfrm rot="10800000">
            <a:off x="732509" y="7937413"/>
            <a:ext cx="176100" cy="16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72D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" name="Google Shape;385;p20"/>
          <p:cNvGrpSpPr/>
          <p:nvPr/>
        </p:nvGrpSpPr>
        <p:grpSpPr>
          <a:xfrm>
            <a:off x="1176504" y="7915905"/>
            <a:ext cx="310872" cy="207692"/>
            <a:chOff x="7367267" y="4882400"/>
            <a:chExt cx="453034" cy="302670"/>
          </a:xfrm>
        </p:grpSpPr>
        <p:grpSp>
          <p:nvGrpSpPr>
            <p:cNvPr id="386" name="Google Shape;386;p20"/>
            <p:cNvGrpSpPr/>
            <p:nvPr/>
          </p:nvGrpSpPr>
          <p:grpSpPr>
            <a:xfrm>
              <a:off x="7367267" y="4900350"/>
              <a:ext cx="310492" cy="284720"/>
              <a:chOff x="8598567" y="1778513"/>
              <a:chExt cx="310492" cy="284720"/>
            </a:xfrm>
          </p:grpSpPr>
          <p:sp>
            <p:nvSpPr>
              <p:cNvPr id="387" name="Google Shape;387;p20"/>
              <p:cNvSpPr/>
              <p:nvPr/>
            </p:nvSpPr>
            <p:spPr>
              <a:xfrm>
                <a:off x="8701033" y="1998582"/>
                <a:ext cx="105852" cy="64651"/>
              </a:xfrm>
              <a:custGeom>
                <a:rect b="b" l="l" r="r" t="t"/>
                <a:pathLst>
                  <a:path extrusionOk="0" h="1089" w="1783">
                    <a:moveTo>
                      <a:pt x="891" y="1"/>
                    </a:moveTo>
                    <a:cubicBezTo>
                      <a:pt x="835" y="1"/>
                      <a:pt x="779" y="22"/>
                      <a:pt x="738" y="65"/>
                    </a:cubicBezTo>
                    <a:lnTo>
                      <a:pt x="82" y="717"/>
                    </a:lnTo>
                    <a:cubicBezTo>
                      <a:pt x="0" y="803"/>
                      <a:pt x="0" y="938"/>
                      <a:pt x="82" y="1024"/>
                    </a:cubicBezTo>
                    <a:cubicBezTo>
                      <a:pt x="125" y="1067"/>
                      <a:pt x="181" y="1089"/>
                      <a:pt x="237" y="1089"/>
                    </a:cubicBezTo>
                    <a:cubicBezTo>
                      <a:pt x="294" y="1089"/>
                      <a:pt x="350" y="1067"/>
                      <a:pt x="393" y="1024"/>
                    </a:cubicBezTo>
                    <a:lnTo>
                      <a:pt x="891" y="525"/>
                    </a:lnTo>
                    <a:lnTo>
                      <a:pt x="1390" y="1024"/>
                    </a:lnTo>
                    <a:cubicBezTo>
                      <a:pt x="1433" y="1067"/>
                      <a:pt x="1491" y="1086"/>
                      <a:pt x="1543" y="1086"/>
                    </a:cubicBezTo>
                    <a:cubicBezTo>
                      <a:pt x="1601" y="1086"/>
                      <a:pt x="1653" y="1067"/>
                      <a:pt x="1697" y="1024"/>
                    </a:cubicBezTo>
                    <a:cubicBezTo>
                      <a:pt x="1783" y="938"/>
                      <a:pt x="1783" y="803"/>
                      <a:pt x="1697" y="717"/>
                    </a:cubicBezTo>
                    <a:lnTo>
                      <a:pt x="1045" y="65"/>
                    </a:lnTo>
                    <a:cubicBezTo>
                      <a:pt x="1004" y="22"/>
                      <a:pt x="948" y="1"/>
                      <a:pt x="8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>
                <a:off x="8740867" y="1959757"/>
                <a:ext cx="25944" cy="64651"/>
              </a:xfrm>
              <a:custGeom>
                <a:rect b="b" l="l" r="r" t="t"/>
                <a:pathLst>
                  <a:path extrusionOk="0" h="1089" w="437">
                    <a:moveTo>
                      <a:pt x="220" y="1"/>
                    </a:moveTo>
                    <a:cubicBezTo>
                      <a:pt x="101" y="1"/>
                      <a:pt x="0" y="96"/>
                      <a:pt x="0" y="216"/>
                    </a:cubicBezTo>
                    <a:lnTo>
                      <a:pt x="0" y="873"/>
                    </a:lnTo>
                    <a:cubicBezTo>
                      <a:pt x="0" y="993"/>
                      <a:pt x="101" y="1088"/>
                      <a:pt x="220" y="1088"/>
                    </a:cubicBezTo>
                    <a:cubicBezTo>
                      <a:pt x="340" y="1088"/>
                      <a:pt x="436" y="993"/>
                      <a:pt x="436" y="873"/>
                    </a:cubicBezTo>
                    <a:lnTo>
                      <a:pt x="436" y="216"/>
                    </a:lnTo>
                    <a:cubicBezTo>
                      <a:pt x="436" y="96"/>
                      <a:pt x="340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>
                <a:off x="8598567" y="1778513"/>
                <a:ext cx="310492" cy="25944"/>
              </a:xfrm>
              <a:custGeom>
                <a:rect b="b" l="l" r="r" t="t"/>
                <a:pathLst>
                  <a:path extrusionOk="0" h="437" w="5230">
                    <a:moveTo>
                      <a:pt x="221" y="1"/>
                    </a:moveTo>
                    <a:cubicBezTo>
                      <a:pt x="101" y="1"/>
                      <a:pt x="1" y="101"/>
                      <a:pt x="1" y="221"/>
                    </a:cubicBezTo>
                    <a:cubicBezTo>
                      <a:pt x="1" y="341"/>
                      <a:pt x="101" y="437"/>
                      <a:pt x="221" y="437"/>
                    </a:cubicBezTo>
                    <a:lnTo>
                      <a:pt x="5014" y="437"/>
                    </a:lnTo>
                    <a:cubicBezTo>
                      <a:pt x="5134" y="437"/>
                      <a:pt x="5229" y="341"/>
                      <a:pt x="5229" y="221"/>
                    </a:cubicBezTo>
                    <a:cubicBezTo>
                      <a:pt x="5229" y="101"/>
                      <a:pt x="5134" y="1"/>
                      <a:pt x="50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8624450" y="1778513"/>
                <a:ext cx="258724" cy="207193"/>
              </a:xfrm>
              <a:custGeom>
                <a:rect b="b" l="l" r="r" t="t"/>
                <a:pathLst>
                  <a:path extrusionOk="0" h="3490" w="4358">
                    <a:moveTo>
                      <a:pt x="221" y="1"/>
                    </a:moveTo>
                    <a:cubicBezTo>
                      <a:pt x="101" y="1"/>
                      <a:pt x="1" y="101"/>
                      <a:pt x="1" y="221"/>
                    </a:cubicBezTo>
                    <a:lnTo>
                      <a:pt x="1" y="2833"/>
                    </a:lnTo>
                    <a:cubicBezTo>
                      <a:pt x="1" y="3197"/>
                      <a:pt x="293" y="3490"/>
                      <a:pt x="657" y="3490"/>
                    </a:cubicBezTo>
                    <a:lnTo>
                      <a:pt x="3706" y="3490"/>
                    </a:lnTo>
                    <a:cubicBezTo>
                      <a:pt x="4065" y="3490"/>
                      <a:pt x="4357" y="3197"/>
                      <a:pt x="4357" y="2833"/>
                    </a:cubicBezTo>
                    <a:lnTo>
                      <a:pt x="4357" y="221"/>
                    </a:lnTo>
                    <a:cubicBezTo>
                      <a:pt x="4357" y="101"/>
                      <a:pt x="4261" y="1"/>
                      <a:pt x="4142" y="1"/>
                    </a:cubicBezTo>
                    <a:cubicBezTo>
                      <a:pt x="4022" y="1"/>
                      <a:pt x="3921" y="101"/>
                      <a:pt x="3921" y="221"/>
                    </a:cubicBezTo>
                    <a:lnTo>
                      <a:pt x="3921" y="2833"/>
                    </a:lnTo>
                    <a:cubicBezTo>
                      <a:pt x="3921" y="2953"/>
                      <a:pt x="3825" y="3054"/>
                      <a:pt x="3706" y="3054"/>
                    </a:cubicBezTo>
                    <a:lnTo>
                      <a:pt x="657" y="3054"/>
                    </a:lnTo>
                    <a:cubicBezTo>
                      <a:pt x="538" y="3054"/>
                      <a:pt x="437" y="2953"/>
                      <a:pt x="437" y="2833"/>
                    </a:cubicBezTo>
                    <a:lnTo>
                      <a:pt x="437" y="221"/>
                    </a:lnTo>
                    <a:cubicBezTo>
                      <a:pt x="437" y="101"/>
                      <a:pt x="341" y="1"/>
                      <a:pt x="2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1" name="Google Shape;391;p20"/>
            <p:cNvSpPr/>
            <p:nvPr/>
          </p:nvSpPr>
          <p:spPr>
            <a:xfrm>
              <a:off x="7713522" y="4882400"/>
              <a:ext cx="71057" cy="71262"/>
            </a:xfrm>
            <a:custGeom>
              <a:rect b="b" l="l" r="r" t="t"/>
              <a:pathLst>
                <a:path extrusionOk="0" h="1309" w="1305">
                  <a:moveTo>
                    <a:pt x="652" y="437"/>
                  </a:moveTo>
                  <a:cubicBezTo>
                    <a:pt x="772" y="437"/>
                    <a:pt x="868" y="533"/>
                    <a:pt x="868" y="652"/>
                  </a:cubicBezTo>
                  <a:cubicBezTo>
                    <a:pt x="868" y="777"/>
                    <a:pt x="772" y="873"/>
                    <a:pt x="652" y="873"/>
                  </a:cubicBezTo>
                  <a:cubicBezTo>
                    <a:pt x="533" y="873"/>
                    <a:pt x="437" y="777"/>
                    <a:pt x="437" y="652"/>
                  </a:cubicBezTo>
                  <a:cubicBezTo>
                    <a:pt x="437" y="533"/>
                    <a:pt x="533" y="437"/>
                    <a:pt x="652" y="437"/>
                  </a:cubicBezTo>
                  <a:close/>
                  <a:moveTo>
                    <a:pt x="652" y="1"/>
                  </a:moveTo>
                  <a:cubicBezTo>
                    <a:pt x="293" y="1"/>
                    <a:pt x="1" y="293"/>
                    <a:pt x="1" y="652"/>
                  </a:cubicBezTo>
                  <a:cubicBezTo>
                    <a:pt x="1" y="1017"/>
                    <a:pt x="293" y="1309"/>
                    <a:pt x="652" y="1309"/>
                  </a:cubicBezTo>
                  <a:cubicBezTo>
                    <a:pt x="1012" y="1309"/>
                    <a:pt x="1304" y="1017"/>
                    <a:pt x="1304" y="652"/>
                  </a:cubicBezTo>
                  <a:cubicBezTo>
                    <a:pt x="1304" y="293"/>
                    <a:pt x="1012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7677750" y="4965367"/>
              <a:ext cx="142550" cy="201755"/>
            </a:xfrm>
            <a:custGeom>
              <a:rect b="b" l="l" r="r" t="t"/>
              <a:pathLst>
                <a:path extrusionOk="0" h="3706" w="2618">
                  <a:moveTo>
                    <a:pt x="1961" y="437"/>
                  </a:moveTo>
                  <a:cubicBezTo>
                    <a:pt x="2081" y="437"/>
                    <a:pt x="2182" y="537"/>
                    <a:pt x="2182" y="657"/>
                  </a:cubicBezTo>
                  <a:lnTo>
                    <a:pt x="2182" y="1525"/>
                  </a:lnTo>
                  <a:cubicBezTo>
                    <a:pt x="2182" y="1649"/>
                    <a:pt x="2081" y="1745"/>
                    <a:pt x="1961" y="1745"/>
                  </a:cubicBezTo>
                  <a:lnTo>
                    <a:pt x="1746" y="1745"/>
                  </a:lnTo>
                  <a:cubicBezTo>
                    <a:pt x="1626" y="1745"/>
                    <a:pt x="1525" y="1841"/>
                    <a:pt x="1525" y="1961"/>
                  </a:cubicBezTo>
                  <a:lnTo>
                    <a:pt x="1525" y="3269"/>
                  </a:lnTo>
                  <a:lnTo>
                    <a:pt x="1094" y="3269"/>
                  </a:lnTo>
                  <a:lnTo>
                    <a:pt x="1094" y="1961"/>
                  </a:lnTo>
                  <a:cubicBezTo>
                    <a:pt x="1094" y="1841"/>
                    <a:pt x="993" y="1745"/>
                    <a:pt x="873" y="1745"/>
                  </a:cubicBezTo>
                  <a:lnTo>
                    <a:pt x="658" y="1745"/>
                  </a:lnTo>
                  <a:cubicBezTo>
                    <a:pt x="538" y="1745"/>
                    <a:pt x="437" y="1649"/>
                    <a:pt x="437" y="1525"/>
                  </a:cubicBezTo>
                  <a:lnTo>
                    <a:pt x="437" y="657"/>
                  </a:lnTo>
                  <a:cubicBezTo>
                    <a:pt x="437" y="537"/>
                    <a:pt x="538" y="437"/>
                    <a:pt x="658" y="437"/>
                  </a:cubicBezTo>
                  <a:close/>
                  <a:moveTo>
                    <a:pt x="658" y="1"/>
                  </a:moveTo>
                  <a:cubicBezTo>
                    <a:pt x="293" y="1"/>
                    <a:pt x="1" y="293"/>
                    <a:pt x="1" y="657"/>
                  </a:cubicBezTo>
                  <a:lnTo>
                    <a:pt x="1" y="1525"/>
                  </a:lnTo>
                  <a:cubicBezTo>
                    <a:pt x="1" y="1889"/>
                    <a:pt x="293" y="2181"/>
                    <a:pt x="658" y="2181"/>
                  </a:cubicBezTo>
                  <a:lnTo>
                    <a:pt x="658" y="3490"/>
                  </a:lnTo>
                  <a:cubicBezTo>
                    <a:pt x="658" y="3609"/>
                    <a:pt x="753" y="3705"/>
                    <a:pt x="873" y="3705"/>
                  </a:cubicBezTo>
                  <a:lnTo>
                    <a:pt x="1746" y="3705"/>
                  </a:lnTo>
                  <a:cubicBezTo>
                    <a:pt x="1865" y="3705"/>
                    <a:pt x="1961" y="3609"/>
                    <a:pt x="1961" y="3490"/>
                  </a:cubicBezTo>
                  <a:lnTo>
                    <a:pt x="1961" y="2181"/>
                  </a:lnTo>
                  <a:cubicBezTo>
                    <a:pt x="2325" y="2181"/>
                    <a:pt x="2618" y="1889"/>
                    <a:pt x="2618" y="1525"/>
                  </a:cubicBezTo>
                  <a:lnTo>
                    <a:pt x="2618" y="657"/>
                  </a:lnTo>
                  <a:cubicBezTo>
                    <a:pt x="2618" y="293"/>
                    <a:pt x="2325" y="1"/>
                    <a:pt x="1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7476820" y="4965387"/>
              <a:ext cx="91375" cy="85284"/>
            </a:xfrm>
            <a:custGeom>
              <a:rect b="b" l="l" r="r" t="t"/>
              <a:pathLst>
                <a:path extrusionOk="0" h="1428" w="1530">
                  <a:moveTo>
                    <a:pt x="756" y="0"/>
                  </a:moveTo>
                  <a:cubicBezTo>
                    <a:pt x="728" y="0"/>
                    <a:pt x="701" y="15"/>
                    <a:pt x="686" y="44"/>
                  </a:cubicBezTo>
                  <a:lnTo>
                    <a:pt x="523" y="389"/>
                  </a:lnTo>
                  <a:cubicBezTo>
                    <a:pt x="514" y="413"/>
                    <a:pt x="490" y="432"/>
                    <a:pt x="466" y="437"/>
                  </a:cubicBezTo>
                  <a:lnTo>
                    <a:pt x="87" y="499"/>
                  </a:lnTo>
                  <a:cubicBezTo>
                    <a:pt x="25" y="508"/>
                    <a:pt x="1" y="585"/>
                    <a:pt x="49" y="628"/>
                  </a:cubicBezTo>
                  <a:lnTo>
                    <a:pt x="327" y="892"/>
                  </a:lnTo>
                  <a:cubicBezTo>
                    <a:pt x="346" y="911"/>
                    <a:pt x="356" y="935"/>
                    <a:pt x="351" y="959"/>
                  </a:cubicBezTo>
                  <a:lnTo>
                    <a:pt x="293" y="1338"/>
                  </a:lnTo>
                  <a:cubicBezTo>
                    <a:pt x="286" y="1387"/>
                    <a:pt x="327" y="1428"/>
                    <a:pt x="373" y="1428"/>
                  </a:cubicBezTo>
                  <a:cubicBezTo>
                    <a:pt x="384" y="1428"/>
                    <a:pt x="396" y="1425"/>
                    <a:pt x="408" y="1419"/>
                  </a:cubicBezTo>
                  <a:lnTo>
                    <a:pt x="744" y="1232"/>
                  </a:lnTo>
                  <a:cubicBezTo>
                    <a:pt x="754" y="1227"/>
                    <a:pt x="768" y="1223"/>
                    <a:pt x="782" y="1223"/>
                  </a:cubicBezTo>
                  <a:cubicBezTo>
                    <a:pt x="793" y="1223"/>
                    <a:pt x="805" y="1226"/>
                    <a:pt x="816" y="1232"/>
                  </a:cubicBezTo>
                  <a:lnTo>
                    <a:pt x="1156" y="1405"/>
                  </a:lnTo>
                  <a:cubicBezTo>
                    <a:pt x="1167" y="1410"/>
                    <a:pt x="1178" y="1413"/>
                    <a:pt x="1190" y="1413"/>
                  </a:cubicBezTo>
                  <a:cubicBezTo>
                    <a:pt x="1236" y="1413"/>
                    <a:pt x="1278" y="1369"/>
                    <a:pt x="1266" y="1318"/>
                  </a:cubicBezTo>
                  <a:lnTo>
                    <a:pt x="1194" y="945"/>
                  </a:lnTo>
                  <a:cubicBezTo>
                    <a:pt x="1189" y="921"/>
                    <a:pt x="1199" y="892"/>
                    <a:pt x="1218" y="873"/>
                  </a:cubicBezTo>
                  <a:lnTo>
                    <a:pt x="1487" y="604"/>
                  </a:lnTo>
                  <a:cubicBezTo>
                    <a:pt x="1530" y="556"/>
                    <a:pt x="1501" y="480"/>
                    <a:pt x="1439" y="470"/>
                  </a:cubicBezTo>
                  <a:lnTo>
                    <a:pt x="1060" y="422"/>
                  </a:lnTo>
                  <a:cubicBezTo>
                    <a:pt x="1036" y="422"/>
                    <a:pt x="1012" y="403"/>
                    <a:pt x="1003" y="384"/>
                  </a:cubicBezTo>
                  <a:lnTo>
                    <a:pt x="825" y="44"/>
                  </a:lnTo>
                  <a:cubicBezTo>
                    <a:pt x="811" y="15"/>
                    <a:pt x="783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0"/>
          <p:cNvSpPr/>
          <p:nvPr/>
        </p:nvSpPr>
        <p:spPr>
          <a:xfrm>
            <a:off x="5288702" y="7177444"/>
            <a:ext cx="675580" cy="1250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A0A0A0"/>
                </a:solidFill>
                <a:latin typeface="Sora"/>
              </a:rPr>
              <a:t>SEMANA</a:t>
            </a:r>
          </a:p>
        </p:txBody>
      </p:sp>
      <p:sp>
        <p:nvSpPr>
          <p:cNvPr id="395" name="Google Shape;395;p20"/>
          <p:cNvSpPr/>
          <p:nvPr/>
        </p:nvSpPr>
        <p:spPr>
          <a:xfrm>
            <a:off x="6114487" y="7177444"/>
            <a:ext cx="675580" cy="1250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A0A0A0"/>
                </a:solidFill>
                <a:latin typeface="Sora"/>
              </a:rPr>
              <a:t>SEMANA</a:t>
            </a:r>
          </a:p>
        </p:txBody>
      </p:sp>
      <p:sp>
        <p:nvSpPr>
          <p:cNvPr id="396" name="Google Shape;396;p20"/>
          <p:cNvSpPr/>
          <p:nvPr/>
        </p:nvSpPr>
        <p:spPr>
          <a:xfrm>
            <a:off x="1938803" y="7177444"/>
            <a:ext cx="696965" cy="1255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A0091"/>
                </a:solidFill>
                <a:latin typeface="Sora"/>
              </a:rPr>
              <a:t>SEMANA</a:t>
            </a:r>
          </a:p>
        </p:txBody>
      </p:sp>
      <p:sp>
        <p:nvSpPr>
          <p:cNvPr id="397" name="Google Shape;397;p20"/>
          <p:cNvSpPr/>
          <p:nvPr/>
        </p:nvSpPr>
        <p:spPr>
          <a:xfrm>
            <a:off x="6940275" y="7177444"/>
            <a:ext cx="675580" cy="1250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A0A0A0"/>
                </a:solidFill>
                <a:latin typeface="Sora"/>
              </a:rPr>
              <a:t>SEMANA</a:t>
            </a:r>
          </a:p>
        </p:txBody>
      </p:sp>
      <p:sp>
        <p:nvSpPr>
          <p:cNvPr id="398" name="Google Shape;398;p20"/>
          <p:cNvSpPr/>
          <p:nvPr/>
        </p:nvSpPr>
        <p:spPr>
          <a:xfrm>
            <a:off x="2157125" y="2450350"/>
            <a:ext cx="494700" cy="494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399" name="Google Shape;399;p20"/>
          <p:cNvCxnSpPr/>
          <p:nvPr/>
        </p:nvCxnSpPr>
        <p:spPr>
          <a:xfrm>
            <a:off x="905400" y="2240075"/>
            <a:ext cx="7362300" cy="0"/>
          </a:xfrm>
          <a:prstGeom prst="straightConnector1">
            <a:avLst/>
          </a:prstGeom>
          <a:noFill/>
          <a:ln cap="rnd" cmpd="sng" w="38100">
            <a:solidFill>
              <a:srgbClr val="999999">
                <a:alpha val="23920"/>
              </a:srgbClr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400" name="Google Shape;400;p20"/>
          <p:cNvCxnSpPr/>
          <p:nvPr/>
        </p:nvCxnSpPr>
        <p:spPr>
          <a:xfrm>
            <a:off x="4277042" y="1610467"/>
            <a:ext cx="543300" cy="0"/>
          </a:xfrm>
          <a:prstGeom prst="straightConnector1">
            <a:avLst/>
          </a:prstGeom>
          <a:noFill/>
          <a:ln cap="flat" cmpd="sng" w="19050">
            <a:solidFill>
              <a:srgbClr val="CC00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01" name="Google Shape;401;p20"/>
          <p:cNvSpPr txBox="1"/>
          <p:nvPr/>
        </p:nvSpPr>
        <p:spPr>
          <a:xfrm>
            <a:off x="215906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17</a:t>
            </a:r>
            <a:endParaRPr b="1" i="0" sz="1200" u="none" cap="none" strike="noStrike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2" name="Google Shape;402;p20"/>
          <p:cNvSpPr txBox="1"/>
          <p:nvPr/>
        </p:nvSpPr>
        <p:spPr>
          <a:xfrm>
            <a:off x="2488600" y="1672550"/>
            <a:ext cx="233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ML: Modelado supervisado</a:t>
            </a:r>
            <a:endParaRPr sz="1000">
              <a:solidFill>
                <a:srgbClr val="CC00C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03" name="Google Shape;403;p20"/>
          <p:cNvSpPr txBox="1"/>
          <p:nvPr/>
        </p:nvSpPr>
        <p:spPr>
          <a:xfrm>
            <a:off x="3039553" y="1431625"/>
            <a:ext cx="123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MÓDULO 5</a:t>
            </a:r>
            <a:endParaRPr b="1" i="0" u="none" cap="none" strike="noStrik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404" name="Google Shape;404;p20"/>
          <p:cNvCxnSpPr/>
          <p:nvPr/>
        </p:nvCxnSpPr>
        <p:spPr>
          <a:xfrm>
            <a:off x="2471642" y="1629517"/>
            <a:ext cx="543300" cy="0"/>
          </a:xfrm>
          <a:prstGeom prst="straightConnector1">
            <a:avLst/>
          </a:prstGeom>
          <a:noFill/>
          <a:ln cap="flat" cmpd="sng" w="19050">
            <a:solidFill>
              <a:srgbClr val="CC00CC"/>
            </a:solidFill>
            <a:prstDash val="solid"/>
            <a:round/>
            <a:headEnd len="sm" w="sm" type="oval"/>
            <a:tailEnd len="med" w="med" type="none"/>
          </a:ln>
        </p:spPr>
      </p:cxnSp>
      <p:sp>
        <p:nvSpPr>
          <p:cNvPr id="405" name="Google Shape;405;p20"/>
          <p:cNvSpPr txBox="1"/>
          <p:nvPr/>
        </p:nvSpPr>
        <p:spPr>
          <a:xfrm>
            <a:off x="683853" y="1462750"/>
            <a:ext cx="123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>
                <a:solidFill>
                  <a:srgbClr val="B7B7B7"/>
                </a:solidFill>
                <a:latin typeface="Sora"/>
                <a:ea typeface="Sora"/>
                <a:cs typeface="Sora"/>
                <a:sym typeface="Sora"/>
              </a:rPr>
              <a:t>MÓDULO 4</a:t>
            </a:r>
            <a:endParaRPr b="1" i="0" u="none" cap="none" strike="noStrike">
              <a:solidFill>
                <a:srgbClr val="B7B7B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6" name="Google Shape;406;p20"/>
          <p:cNvSpPr/>
          <p:nvPr/>
        </p:nvSpPr>
        <p:spPr>
          <a:xfrm>
            <a:off x="1055250" y="2450350"/>
            <a:ext cx="494700" cy="494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7" name="Google Shape;407;p20"/>
          <p:cNvSpPr txBox="1"/>
          <p:nvPr/>
        </p:nvSpPr>
        <p:spPr>
          <a:xfrm>
            <a:off x="105718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16</a:t>
            </a:r>
            <a:endParaRPr b="1" i="0" sz="1200" u="none" cap="none" strike="noStrik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8" name="Google Shape;408;p20"/>
          <p:cNvSpPr txBox="1"/>
          <p:nvPr/>
        </p:nvSpPr>
        <p:spPr>
          <a:xfrm>
            <a:off x="200727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sz="10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20"/>
          <p:cNvSpPr txBox="1"/>
          <p:nvPr/>
        </p:nvSpPr>
        <p:spPr>
          <a:xfrm>
            <a:off x="903450" y="32571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i="0" sz="1000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20"/>
          <p:cNvSpPr/>
          <p:nvPr/>
        </p:nvSpPr>
        <p:spPr>
          <a:xfrm>
            <a:off x="2879525" y="2450350"/>
            <a:ext cx="494700" cy="494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1" name="Google Shape;411;p20"/>
          <p:cNvSpPr txBox="1"/>
          <p:nvPr/>
        </p:nvSpPr>
        <p:spPr>
          <a:xfrm>
            <a:off x="288146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2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18</a:t>
            </a:r>
            <a:endParaRPr b="1" i="0" sz="1200" u="none" cap="none" strike="noStrik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2" name="Google Shape;412;p20"/>
          <p:cNvSpPr txBox="1"/>
          <p:nvPr/>
        </p:nvSpPr>
        <p:spPr>
          <a:xfrm>
            <a:off x="272967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0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b="1" sz="1000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3" name="Google Shape;413;p20"/>
          <p:cNvSpPr/>
          <p:nvPr/>
        </p:nvSpPr>
        <p:spPr>
          <a:xfrm>
            <a:off x="3612950" y="2450350"/>
            <a:ext cx="494700" cy="494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 txBox="1"/>
          <p:nvPr/>
        </p:nvSpPr>
        <p:spPr>
          <a:xfrm>
            <a:off x="361488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19</a:t>
            </a:r>
            <a:endParaRPr b="1" i="0" sz="1200" u="none" cap="none" strike="noStrik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5" name="Google Shape;415;p20"/>
          <p:cNvSpPr txBox="1"/>
          <p:nvPr/>
        </p:nvSpPr>
        <p:spPr>
          <a:xfrm>
            <a:off x="3463100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i="0" sz="1000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6" name="Google Shape;416;p20"/>
          <p:cNvSpPr/>
          <p:nvPr/>
        </p:nvSpPr>
        <p:spPr>
          <a:xfrm>
            <a:off x="4346375" y="2450350"/>
            <a:ext cx="494700" cy="494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 txBox="1"/>
          <p:nvPr/>
        </p:nvSpPr>
        <p:spPr>
          <a:xfrm>
            <a:off x="434831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20</a:t>
            </a:r>
            <a:endParaRPr b="1" i="0" sz="1200" u="none" cap="none" strike="noStrik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8" name="Google Shape;418;p20"/>
          <p:cNvSpPr txBox="1"/>
          <p:nvPr/>
        </p:nvSpPr>
        <p:spPr>
          <a:xfrm>
            <a:off x="419652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i="0" sz="1000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9" name="Google Shape;419;p20"/>
          <p:cNvSpPr/>
          <p:nvPr/>
        </p:nvSpPr>
        <p:spPr>
          <a:xfrm>
            <a:off x="5460800" y="2450350"/>
            <a:ext cx="494700" cy="494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 txBox="1"/>
          <p:nvPr/>
        </p:nvSpPr>
        <p:spPr>
          <a:xfrm>
            <a:off x="546273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21</a:t>
            </a:r>
            <a:endParaRPr b="1" i="0" sz="1200" u="none" cap="none" strike="noStrik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21" name="Google Shape;421;p20"/>
          <p:cNvSpPr txBox="1"/>
          <p:nvPr/>
        </p:nvSpPr>
        <p:spPr>
          <a:xfrm>
            <a:off x="5310950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i="0" sz="1000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22" name="Google Shape;422;p20"/>
          <p:cNvSpPr/>
          <p:nvPr/>
        </p:nvSpPr>
        <p:spPr>
          <a:xfrm>
            <a:off x="6194225" y="2450350"/>
            <a:ext cx="494700" cy="494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 txBox="1"/>
          <p:nvPr/>
        </p:nvSpPr>
        <p:spPr>
          <a:xfrm>
            <a:off x="619616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22</a:t>
            </a:r>
            <a:endParaRPr b="1" i="0" sz="1200" u="none" cap="none" strike="noStrik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24" name="Google Shape;424;p20"/>
          <p:cNvSpPr txBox="1"/>
          <p:nvPr/>
        </p:nvSpPr>
        <p:spPr>
          <a:xfrm>
            <a:off x="604437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i="0" sz="1000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25" name="Google Shape;425;p20"/>
          <p:cNvSpPr/>
          <p:nvPr/>
        </p:nvSpPr>
        <p:spPr>
          <a:xfrm>
            <a:off x="6912075" y="2450350"/>
            <a:ext cx="494700" cy="494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6" name="Google Shape;426;p20"/>
          <p:cNvSpPr txBox="1"/>
          <p:nvPr/>
        </p:nvSpPr>
        <p:spPr>
          <a:xfrm>
            <a:off x="6914014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23</a:t>
            </a:r>
            <a:endParaRPr b="1" i="0" sz="1200" u="none" cap="none" strike="noStrik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27" name="Google Shape;427;p20"/>
          <p:cNvSpPr txBox="1"/>
          <p:nvPr/>
        </p:nvSpPr>
        <p:spPr>
          <a:xfrm>
            <a:off x="6762225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i="0" sz="1000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28" name="Google Shape;428;p20"/>
          <p:cNvSpPr/>
          <p:nvPr/>
        </p:nvSpPr>
        <p:spPr>
          <a:xfrm>
            <a:off x="7645500" y="2450350"/>
            <a:ext cx="494700" cy="494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9" name="Google Shape;429;p20"/>
          <p:cNvSpPr txBox="1"/>
          <p:nvPr/>
        </p:nvSpPr>
        <p:spPr>
          <a:xfrm>
            <a:off x="7647439" y="2556309"/>
            <a:ext cx="494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1200">
                <a:solidFill>
                  <a:srgbClr val="666666"/>
                </a:solidFill>
                <a:latin typeface="Sora"/>
                <a:ea typeface="Sora"/>
                <a:cs typeface="Sora"/>
                <a:sym typeface="Sora"/>
              </a:rPr>
              <a:t>24</a:t>
            </a:r>
            <a:endParaRPr b="1" i="0" sz="1200" u="none" cap="none" strike="noStrike">
              <a:solidFill>
                <a:srgbClr val="66666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30" name="Google Shape;430;p20"/>
          <p:cNvSpPr txBox="1"/>
          <p:nvPr/>
        </p:nvSpPr>
        <p:spPr>
          <a:xfrm>
            <a:off x="7495650" y="3060900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SEMANA</a:t>
            </a:r>
            <a:endParaRPr i="0" sz="1000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431" name="Google Shape;431;p20"/>
          <p:cNvCxnSpPr/>
          <p:nvPr/>
        </p:nvCxnSpPr>
        <p:spPr>
          <a:xfrm>
            <a:off x="7422692" y="1610467"/>
            <a:ext cx="543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32" name="Google Shape;432;p20"/>
          <p:cNvSpPr txBox="1"/>
          <p:nvPr/>
        </p:nvSpPr>
        <p:spPr>
          <a:xfrm>
            <a:off x="5634250" y="1672550"/>
            <a:ext cx="233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B7B7B7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Procesamiento de lenguaje natural</a:t>
            </a:r>
            <a:endParaRPr sz="1000">
              <a:solidFill>
                <a:srgbClr val="B7B7B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33" name="Google Shape;433;p20"/>
          <p:cNvSpPr txBox="1"/>
          <p:nvPr/>
        </p:nvSpPr>
        <p:spPr>
          <a:xfrm>
            <a:off x="6185203" y="1431625"/>
            <a:ext cx="123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>
                <a:solidFill>
                  <a:srgbClr val="B7B7B7"/>
                </a:solidFill>
                <a:latin typeface="Sora"/>
                <a:ea typeface="Sora"/>
                <a:cs typeface="Sora"/>
                <a:sym typeface="Sora"/>
              </a:rPr>
              <a:t>MÓDULO 6</a:t>
            </a:r>
            <a:endParaRPr b="1" i="0" u="none" cap="none" strike="noStrike">
              <a:solidFill>
                <a:srgbClr val="B7B7B7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434" name="Google Shape;434;p20"/>
          <p:cNvCxnSpPr/>
          <p:nvPr/>
        </p:nvCxnSpPr>
        <p:spPr>
          <a:xfrm>
            <a:off x="5617292" y="1629517"/>
            <a:ext cx="543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oval"/>
            <a:tailEnd len="med" w="med" type="none"/>
          </a:ln>
        </p:spPr>
      </p:cxnSp>
      <p:sp>
        <p:nvSpPr>
          <p:cNvPr id="435" name="Google Shape;435;p20"/>
          <p:cNvSpPr txBox="1"/>
          <p:nvPr/>
        </p:nvSpPr>
        <p:spPr>
          <a:xfrm>
            <a:off x="809625" y="1672550"/>
            <a:ext cx="102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B7B7B7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Introducción</a:t>
            </a:r>
            <a:endParaRPr sz="1000">
              <a:solidFill>
                <a:srgbClr val="B7B7B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436" name="Google Shape;436;p20"/>
          <p:cNvCxnSpPr/>
          <p:nvPr/>
        </p:nvCxnSpPr>
        <p:spPr>
          <a:xfrm>
            <a:off x="905400" y="2240075"/>
            <a:ext cx="2365200" cy="0"/>
          </a:xfrm>
          <a:prstGeom prst="straightConnector1">
            <a:avLst/>
          </a:prstGeom>
          <a:noFill/>
          <a:ln cap="rnd" cmpd="sng" w="76200">
            <a:solidFill>
              <a:srgbClr val="CC00CC">
                <a:alpha val="23920"/>
              </a:srgbClr>
            </a:solidFill>
            <a:prstDash val="solid"/>
            <a:round/>
            <a:headEnd len="sm" w="sm" type="none"/>
            <a:tailEnd len="sm" w="sm" type="oval"/>
          </a:ln>
        </p:spPr>
      </p:cxnSp>
      <p:sp>
        <p:nvSpPr>
          <p:cNvPr id="437" name="Google Shape;437;p20"/>
          <p:cNvSpPr/>
          <p:nvPr/>
        </p:nvSpPr>
        <p:spPr>
          <a:xfrm>
            <a:off x="2083025" y="3372950"/>
            <a:ext cx="646500" cy="342900"/>
          </a:xfrm>
          <a:prstGeom prst="roundRect">
            <a:avLst>
              <a:gd fmla="val 50000" name="adj"/>
            </a:avLst>
          </a:prstGeom>
          <a:solidFill>
            <a:srgbClr val="004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0"/>
          <p:cNvSpPr txBox="1"/>
          <p:nvPr/>
        </p:nvSpPr>
        <p:spPr>
          <a:xfrm>
            <a:off x="2007275" y="3765875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Presentación</a:t>
            </a:r>
            <a:endParaRPr sz="70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 de proyecto</a:t>
            </a:r>
            <a:endParaRPr sz="70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39" name="Google Shape;439;p20"/>
          <p:cNvGrpSpPr/>
          <p:nvPr/>
        </p:nvGrpSpPr>
        <p:grpSpPr>
          <a:xfrm>
            <a:off x="2256954" y="3394956"/>
            <a:ext cx="299077" cy="299104"/>
            <a:chOff x="1308631" y="1507830"/>
            <a:chExt cx="350166" cy="350198"/>
          </a:xfrm>
        </p:grpSpPr>
        <p:sp>
          <p:nvSpPr>
            <p:cNvPr id="440" name="Google Shape;440;p20"/>
            <p:cNvSpPr/>
            <p:nvPr/>
          </p:nvSpPr>
          <p:spPr>
            <a:xfrm>
              <a:off x="1308631" y="1507830"/>
              <a:ext cx="350166" cy="350198"/>
            </a:xfrm>
            <a:custGeom>
              <a:rect b="b" l="l" r="r" t="t"/>
              <a:pathLst>
                <a:path extrusionOk="0" h="11003" w="11002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1373049" y="1574063"/>
              <a:ext cx="181544" cy="179730"/>
            </a:xfrm>
            <a:custGeom>
              <a:rect b="b" l="l" r="r" t="t"/>
              <a:pathLst>
                <a:path extrusionOk="0" h="5647" w="5704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1411338" y="1606368"/>
              <a:ext cx="182276" cy="186477"/>
            </a:xfrm>
            <a:custGeom>
              <a:rect b="b" l="l" r="r" t="t"/>
              <a:pathLst>
                <a:path extrusionOk="0" h="5859" w="5727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1461721" y="1634026"/>
              <a:ext cx="43986" cy="15564"/>
            </a:xfrm>
            <a:custGeom>
              <a:rect b="b" l="l" r="r" t="t"/>
              <a:pathLst>
                <a:path extrusionOk="0" h="489" w="1382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0"/>
          <p:cNvSpPr/>
          <p:nvPr/>
        </p:nvSpPr>
        <p:spPr>
          <a:xfrm>
            <a:off x="5384750" y="3372950"/>
            <a:ext cx="646500" cy="342900"/>
          </a:xfrm>
          <a:prstGeom prst="roundRect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0"/>
          <p:cNvSpPr txBox="1"/>
          <p:nvPr/>
        </p:nvSpPr>
        <p:spPr>
          <a:xfrm>
            <a:off x="5309000" y="3765875"/>
            <a:ext cx="798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Presentación</a:t>
            </a:r>
            <a:endParaRPr sz="7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7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 de proyecto</a:t>
            </a:r>
            <a:endParaRPr sz="7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46" name="Google Shape;446;p20"/>
          <p:cNvGrpSpPr/>
          <p:nvPr/>
        </p:nvGrpSpPr>
        <p:grpSpPr>
          <a:xfrm>
            <a:off x="5558679" y="3394956"/>
            <a:ext cx="299077" cy="299104"/>
            <a:chOff x="1308631" y="1507830"/>
            <a:chExt cx="350166" cy="350198"/>
          </a:xfrm>
        </p:grpSpPr>
        <p:sp>
          <p:nvSpPr>
            <p:cNvPr id="447" name="Google Shape;447;p20"/>
            <p:cNvSpPr/>
            <p:nvPr/>
          </p:nvSpPr>
          <p:spPr>
            <a:xfrm>
              <a:off x="1308631" y="1507830"/>
              <a:ext cx="350166" cy="350198"/>
            </a:xfrm>
            <a:custGeom>
              <a:rect b="b" l="l" r="r" t="t"/>
              <a:pathLst>
                <a:path extrusionOk="0" h="11003" w="11002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1373049" y="1574063"/>
              <a:ext cx="181544" cy="179730"/>
            </a:xfrm>
            <a:custGeom>
              <a:rect b="b" l="l" r="r" t="t"/>
              <a:pathLst>
                <a:path extrusionOk="0" h="5647" w="5704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1411338" y="1606368"/>
              <a:ext cx="182276" cy="186477"/>
            </a:xfrm>
            <a:custGeom>
              <a:rect b="b" l="l" r="r" t="t"/>
              <a:pathLst>
                <a:path extrusionOk="0" h="5859" w="5727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461721" y="1634026"/>
              <a:ext cx="43986" cy="15564"/>
            </a:xfrm>
            <a:custGeom>
              <a:rect b="b" l="l" r="r" t="t"/>
              <a:pathLst>
                <a:path extrusionOk="0" h="489" w="1382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1"/>
          <p:cNvSpPr/>
          <p:nvPr/>
        </p:nvSpPr>
        <p:spPr>
          <a:xfrm>
            <a:off x="2131278" y="1636068"/>
            <a:ext cx="1758224" cy="16196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Introducción a las</a:t>
            </a:r>
          </a:p>
        </p:txBody>
      </p:sp>
      <p:sp>
        <p:nvSpPr>
          <p:cNvPr id="456" name="Google Shape;456;p21"/>
          <p:cNvSpPr txBox="1"/>
          <p:nvPr/>
        </p:nvSpPr>
        <p:spPr>
          <a:xfrm>
            <a:off x="2078354" y="1908754"/>
            <a:ext cx="22119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4987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Fundamentos, aplicaciones y ejemplo</a:t>
            </a:r>
            <a:endParaRPr sz="1100">
              <a:solidFill>
                <a:srgbClr val="00498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498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57" name="Google Shape;457;p21"/>
          <p:cNvSpPr/>
          <p:nvPr/>
        </p:nvSpPr>
        <p:spPr>
          <a:xfrm>
            <a:off x="2131278" y="1816742"/>
            <a:ext cx="1597982" cy="146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RN Feedforward</a:t>
            </a:r>
          </a:p>
        </p:txBody>
      </p:sp>
      <p:sp>
        <p:nvSpPr>
          <p:cNvPr id="458" name="Google Shape;458;p21"/>
          <p:cNvSpPr/>
          <p:nvPr/>
        </p:nvSpPr>
        <p:spPr>
          <a:xfrm>
            <a:off x="2131278" y="2621900"/>
            <a:ext cx="822420" cy="1968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Entropía</a:t>
            </a:r>
          </a:p>
        </p:txBody>
      </p:sp>
      <p:sp>
        <p:nvSpPr>
          <p:cNvPr id="459" name="Google Shape;459;p21"/>
          <p:cNvSpPr/>
          <p:nvPr/>
        </p:nvSpPr>
        <p:spPr>
          <a:xfrm>
            <a:off x="4731603" y="1636068"/>
            <a:ext cx="556315" cy="145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Break</a:t>
            </a:r>
          </a:p>
        </p:txBody>
      </p:sp>
      <p:sp>
        <p:nvSpPr>
          <p:cNvPr id="460" name="Google Shape;460;p21"/>
          <p:cNvSpPr txBox="1"/>
          <p:nvPr/>
        </p:nvSpPr>
        <p:spPr>
          <a:xfrm>
            <a:off x="4678679" y="1737304"/>
            <a:ext cx="22119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4987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20 minutos de descanso</a:t>
            </a:r>
            <a:endParaRPr sz="1100">
              <a:solidFill>
                <a:srgbClr val="00498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61" name="Google Shape;461;p21"/>
          <p:cNvSpPr/>
          <p:nvPr/>
        </p:nvSpPr>
        <p:spPr>
          <a:xfrm>
            <a:off x="4690390" y="2172060"/>
            <a:ext cx="774791" cy="1837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PyTorch</a:t>
            </a:r>
          </a:p>
        </p:txBody>
      </p:sp>
      <p:sp>
        <p:nvSpPr>
          <p:cNvPr id="462" name="Google Shape;462;p21"/>
          <p:cNvSpPr txBox="1"/>
          <p:nvPr/>
        </p:nvSpPr>
        <p:spPr>
          <a:xfrm>
            <a:off x="4637466" y="2273295"/>
            <a:ext cx="22119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4987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Cinco pasos para crear un modelo de RN</a:t>
            </a:r>
            <a:endParaRPr sz="1100">
              <a:solidFill>
                <a:srgbClr val="00498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63" name="Google Shape;463;p21"/>
          <p:cNvSpPr/>
          <p:nvPr/>
        </p:nvSpPr>
        <p:spPr>
          <a:xfrm>
            <a:off x="4690390" y="2877125"/>
            <a:ext cx="1844033" cy="1444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Tensorflow - Keras</a:t>
            </a:r>
          </a:p>
        </p:txBody>
      </p:sp>
      <p:sp>
        <p:nvSpPr>
          <p:cNvPr id="464" name="Google Shape;464;p21"/>
          <p:cNvSpPr/>
          <p:nvPr/>
        </p:nvSpPr>
        <p:spPr>
          <a:xfrm>
            <a:off x="4690390" y="3288350"/>
            <a:ext cx="2375280" cy="16196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Clasificación multiclase</a:t>
            </a:r>
          </a:p>
        </p:txBody>
      </p:sp>
      <p:sp>
        <p:nvSpPr>
          <p:cNvPr id="465" name="Google Shape;465;p21"/>
          <p:cNvSpPr/>
          <p:nvPr/>
        </p:nvSpPr>
        <p:spPr>
          <a:xfrm>
            <a:off x="4690390" y="3615881"/>
            <a:ext cx="1561923" cy="1968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Próximos pasos</a:t>
            </a:r>
          </a:p>
        </p:txBody>
      </p:sp>
      <p:sp>
        <p:nvSpPr>
          <p:cNvPr id="466" name="Google Shape;466;p21"/>
          <p:cNvSpPr txBox="1"/>
          <p:nvPr/>
        </p:nvSpPr>
        <p:spPr>
          <a:xfrm>
            <a:off x="4637466" y="3717116"/>
            <a:ext cx="22119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33E8E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Dudas y cierre</a:t>
            </a:r>
            <a:endParaRPr sz="1100">
              <a:solidFill>
                <a:srgbClr val="233E8E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67" name="Google Shape;467;p21"/>
          <p:cNvSpPr/>
          <p:nvPr/>
        </p:nvSpPr>
        <p:spPr>
          <a:xfrm>
            <a:off x="2131278" y="3055091"/>
            <a:ext cx="1686491" cy="20033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Programación de</a:t>
            </a:r>
          </a:p>
        </p:txBody>
      </p:sp>
      <p:sp>
        <p:nvSpPr>
          <p:cNvPr id="468" name="Google Shape;468;p21"/>
          <p:cNvSpPr/>
          <p:nvPr/>
        </p:nvSpPr>
        <p:spPr>
          <a:xfrm>
            <a:off x="2131278" y="3260572"/>
            <a:ext cx="2007167" cy="14634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una RN Feedforward</a:t>
            </a:r>
          </a:p>
        </p:txBody>
      </p:sp>
      <p:sp>
        <p:nvSpPr>
          <p:cNvPr id="469" name="Google Shape;469;p21"/>
          <p:cNvSpPr/>
          <p:nvPr/>
        </p:nvSpPr>
        <p:spPr>
          <a:xfrm>
            <a:off x="2131278" y="3756941"/>
            <a:ext cx="1891855" cy="1881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Ejercicio individual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3"/>
          <p:cNvSpPr txBox="1"/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Redes neuronales </a:t>
            </a:r>
            <a:endParaRPr b="1"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feedforward</a:t>
            </a:r>
            <a:endParaRPr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9" name="Google Shape;479;p23"/>
          <p:cNvSpPr txBox="1"/>
          <p:nvPr>
            <p:ph idx="4294967295" type="body"/>
          </p:nvPr>
        </p:nvSpPr>
        <p:spPr>
          <a:xfrm>
            <a:off x="863100" y="2195456"/>
            <a:ext cx="39603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</a:t>
            </a:r>
            <a:r>
              <a:rPr lang="es" sz="15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ipo de red neuronal artificial en la que las conexiones de los nodos no forman un bucle. A menudo denominadas redes multicapa de neuronas, las feedforward se denominan así porque toda la información fluye solo hacia adelante.</a:t>
            </a:r>
            <a:endParaRPr sz="15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80" name="Google Shape;4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184" y="1733840"/>
            <a:ext cx="3462811" cy="19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"/>
          <p:cNvSpPr txBox="1"/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Usos de las redes </a:t>
            </a:r>
            <a:endParaRPr b="1"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neuronales Feedforward</a:t>
            </a:r>
            <a:endParaRPr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6" name="Google Shape;486;p24"/>
          <p:cNvSpPr txBox="1"/>
          <p:nvPr>
            <p:ph idx="4294967295" type="body"/>
          </p:nvPr>
        </p:nvSpPr>
        <p:spPr>
          <a:xfrm>
            <a:off x="2335519" y="2099850"/>
            <a:ext cx="4822500" cy="2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Char char="●"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Traducción automática 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Char char="●"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Motores de búsqueda (Google)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Char char="●"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Estimación de patrones de tsunamis (Instituto Mexicano del Transporte)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Char char="●"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Diagnóstico</a:t>
            </a: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de fallas en motores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Medium"/>
              <a:buChar char="●"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Recomendaciones de </a:t>
            </a: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películas</a:t>
            </a: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y tamaño de la audiencia (Netflix)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"/>
          <p:cNvSpPr txBox="1"/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33E8E"/>
                </a:solidFill>
              </a:rPr>
              <a:t>Función de costo </a:t>
            </a:r>
            <a:endParaRPr b="1">
              <a:solidFill>
                <a:srgbClr val="233E8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33E8E"/>
                </a:solidFill>
              </a:rPr>
              <a:t>en la red neuronal</a:t>
            </a:r>
            <a:endParaRPr>
              <a:solidFill>
                <a:srgbClr val="233E8E"/>
              </a:solidFill>
            </a:endParaRPr>
          </a:p>
        </p:txBody>
      </p:sp>
      <p:sp>
        <p:nvSpPr>
          <p:cNvPr id="492" name="Google Shape;492;p25"/>
          <p:cNvSpPr txBox="1"/>
          <p:nvPr>
            <p:ph idx="4294967295" type="body"/>
          </p:nvPr>
        </p:nvSpPr>
        <p:spPr>
          <a:xfrm>
            <a:off x="830700" y="2392969"/>
            <a:ext cx="3741300" cy="22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La función de costo nos sirve para determinar un método para mejorar el desempeño de nuestra red neuronal haciendo ajustes menores a los pesos y sesgos utilizando una función de costo uniforme.</a:t>
            </a:r>
            <a:endParaRPr sz="150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493" name="Google Shape;4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947" y="1570841"/>
            <a:ext cx="3269125" cy="6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5"/>
          <p:cNvSpPr txBox="1"/>
          <p:nvPr/>
        </p:nvSpPr>
        <p:spPr>
          <a:xfrm>
            <a:off x="4857750" y="2257425"/>
            <a:ext cx="34869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154550" lvl="0" marL="14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1300"/>
              <a:buFont typeface="Sora"/>
              <a:buChar char="●"/>
            </a:pPr>
            <a:r>
              <a:rPr lang="es" sz="1300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w: pesos recolectados en la red</a:t>
            </a:r>
            <a:endParaRPr sz="1300"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  <a:p>
            <a:pPr indent="-154550" lvl="0" marL="14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1300"/>
              <a:buFont typeface="Sora"/>
              <a:buChar char="●"/>
            </a:pPr>
            <a:r>
              <a:rPr lang="es" sz="1300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b: sesgos</a:t>
            </a:r>
            <a:endParaRPr sz="1300"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  <a:p>
            <a:pPr indent="-154550" lvl="0" marL="14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1300"/>
              <a:buFont typeface="Sora"/>
              <a:buChar char="●"/>
            </a:pPr>
            <a:r>
              <a:rPr lang="es" sz="1300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n: número de entradas de entrenamiento</a:t>
            </a:r>
            <a:endParaRPr sz="1300"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  <a:p>
            <a:pPr indent="-154550" lvl="0" marL="14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1300"/>
              <a:buFont typeface="Sora"/>
              <a:buChar char="●"/>
            </a:pPr>
            <a:r>
              <a:rPr lang="es" sz="1300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a: vectores de salida</a:t>
            </a:r>
            <a:endParaRPr sz="1300"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  <a:p>
            <a:pPr indent="-154550" lvl="0" marL="14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1300"/>
              <a:buFont typeface="Sora"/>
              <a:buChar char="●"/>
            </a:pPr>
            <a:r>
              <a:rPr lang="es" sz="1300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x: entradas</a:t>
            </a:r>
            <a:endParaRPr sz="1300"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  <a:p>
            <a:pPr indent="-154550" lvl="0" marL="144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33E8E"/>
              </a:buClr>
              <a:buSzPts val="1300"/>
              <a:buFont typeface="Sora"/>
              <a:buChar char="●"/>
            </a:pPr>
            <a:r>
              <a:rPr lang="es" sz="1300">
                <a:solidFill>
                  <a:srgbClr val="233E8E"/>
                </a:solidFill>
                <a:latin typeface="Sora"/>
                <a:ea typeface="Sora"/>
                <a:cs typeface="Sora"/>
                <a:sym typeface="Sora"/>
              </a:rPr>
              <a:t>||v||: longitud habitual del vector v</a:t>
            </a:r>
            <a:endParaRPr sz="1100">
              <a:solidFill>
                <a:srgbClr val="233E8E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6"/>
          <p:cNvSpPr txBox="1"/>
          <p:nvPr>
            <p:ph type="title"/>
          </p:nvPr>
        </p:nvSpPr>
        <p:spPr>
          <a:xfrm>
            <a:off x="311700" y="200475"/>
            <a:ext cx="56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s" sz="2800"/>
              <a:t>Entropía</a:t>
            </a:r>
            <a:endParaRPr b="1" sz="2800"/>
          </a:p>
        </p:txBody>
      </p:sp>
      <p:sp>
        <p:nvSpPr>
          <p:cNvPr id="500" name="Google Shape;500;p26"/>
          <p:cNvSpPr txBox="1"/>
          <p:nvPr>
            <p:ph idx="4294967295" type="body"/>
          </p:nvPr>
        </p:nvSpPr>
        <p:spPr>
          <a:xfrm>
            <a:off x="945000" y="1781119"/>
            <a:ext cx="3541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</a:t>
            </a: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 entropía se define como la aleatoriedad o la medición del desorden de la información que se procesa en Machine Learning.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01" name="Google Shape;5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269" y="992894"/>
            <a:ext cx="42672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631" y="3393194"/>
            <a:ext cx="215265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6"/>
          <p:cNvSpPr txBox="1"/>
          <p:nvPr/>
        </p:nvSpPr>
        <p:spPr>
          <a:xfrm>
            <a:off x="2288025" y="3590138"/>
            <a:ext cx="2569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 entropía está dada </a:t>
            </a:r>
            <a:endParaRPr sz="17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por la fórmula:</a:t>
            </a:r>
            <a:endParaRPr sz="1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DD DataScienc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